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2" r:id="rId4"/>
    <p:sldId id="263" r:id="rId5"/>
    <p:sldId id="261" r:id="rId6"/>
    <p:sldId id="264" r:id="rId7"/>
    <p:sldId id="265" r:id="rId8"/>
    <p:sldId id="260" r:id="rId9"/>
    <p:sldId id="266" r:id="rId10"/>
    <p:sldId id="267" r:id="rId11"/>
    <p:sldId id="268" r:id="rId12"/>
    <p:sldId id="25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FCDF-300A-43A5-AEB7-A9A6A211F9B2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E4D6612-52F0-490A-B66B-40C39807E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634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FCDF-300A-43A5-AEB7-A9A6A211F9B2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E4D6612-52F0-490A-B66B-40C39807E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384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FCDF-300A-43A5-AEB7-A9A6A211F9B2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E4D6612-52F0-490A-B66B-40C39807E4E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1178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FCDF-300A-43A5-AEB7-A9A6A211F9B2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E4D6612-52F0-490A-B66B-40C39807E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438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FCDF-300A-43A5-AEB7-A9A6A211F9B2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E4D6612-52F0-490A-B66B-40C39807E4E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8624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FCDF-300A-43A5-AEB7-A9A6A211F9B2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E4D6612-52F0-490A-B66B-40C39807E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768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FCDF-300A-43A5-AEB7-A9A6A211F9B2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6612-52F0-490A-B66B-40C39807E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479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FCDF-300A-43A5-AEB7-A9A6A211F9B2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6612-52F0-490A-B66B-40C39807E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950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FCDF-300A-43A5-AEB7-A9A6A211F9B2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6612-52F0-490A-B66B-40C39807E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103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FCDF-300A-43A5-AEB7-A9A6A211F9B2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E4D6612-52F0-490A-B66B-40C39807E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08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FCDF-300A-43A5-AEB7-A9A6A211F9B2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E4D6612-52F0-490A-B66B-40C39807E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84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FCDF-300A-43A5-AEB7-A9A6A211F9B2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E4D6612-52F0-490A-B66B-40C39807E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079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FCDF-300A-43A5-AEB7-A9A6A211F9B2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6612-52F0-490A-B66B-40C39807E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759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FCDF-300A-43A5-AEB7-A9A6A211F9B2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6612-52F0-490A-B66B-40C39807E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426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FCDF-300A-43A5-AEB7-A9A6A211F9B2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6612-52F0-490A-B66B-40C39807E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60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FCDF-300A-43A5-AEB7-A9A6A211F9B2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E4D6612-52F0-490A-B66B-40C39807E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357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6FCDF-300A-43A5-AEB7-A9A6A211F9B2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E4D6612-52F0-490A-B66B-40C39807E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802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885296"/>
            <a:ext cx="9144000" cy="2387600"/>
          </a:xfrm>
        </p:spPr>
        <p:txBody>
          <a:bodyPr/>
          <a:lstStyle/>
          <a:p>
            <a:pPr algn="ctr"/>
            <a:r>
              <a:rPr lang="ru-RU" dirty="0" smtClean="0"/>
              <a:t>Улицы Самары.</a:t>
            </a:r>
            <a:br>
              <a:rPr lang="ru-RU" dirty="0" smtClean="0"/>
            </a:br>
            <a:r>
              <a:rPr lang="ru-RU" dirty="0" smtClean="0"/>
              <a:t>Улица Д. Шостаковича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1733" y="4064882"/>
            <a:ext cx="7179734" cy="1737606"/>
          </a:xfrm>
        </p:spPr>
        <p:txBody>
          <a:bodyPr>
            <a:normAutofit lnSpcReduction="10000"/>
          </a:bodyPr>
          <a:lstStyle/>
          <a:p>
            <a:pPr lvl="8" algn="l"/>
            <a:r>
              <a:rPr lang="ru-RU" sz="1800" b="1" dirty="0" smtClean="0">
                <a:solidFill>
                  <a:schemeClr val="tx1"/>
                </a:solidFill>
              </a:rPr>
              <a:t>Выполнила ученица 6 класса </a:t>
            </a:r>
          </a:p>
          <a:p>
            <a:pPr lvl="8" algn="l"/>
            <a:r>
              <a:rPr lang="ru-RU" sz="1800" b="1" dirty="0" smtClean="0">
                <a:solidFill>
                  <a:schemeClr val="tx1"/>
                </a:solidFill>
              </a:rPr>
              <a:t>МБОУ Школы № 105 </a:t>
            </a:r>
          </a:p>
          <a:p>
            <a:pPr lvl="8" algn="l"/>
            <a:r>
              <a:rPr lang="ru-RU" sz="1800" b="1" dirty="0" err="1" smtClean="0">
                <a:solidFill>
                  <a:schemeClr val="tx1"/>
                </a:solidFill>
              </a:rPr>
              <a:t>г.о</a:t>
            </a:r>
            <a:r>
              <a:rPr lang="ru-RU" sz="1800" b="1" dirty="0" smtClean="0">
                <a:solidFill>
                  <a:schemeClr val="tx1"/>
                </a:solidFill>
              </a:rPr>
              <a:t>. Самара</a:t>
            </a:r>
          </a:p>
          <a:p>
            <a:pPr lvl="8" algn="l"/>
            <a:r>
              <a:rPr lang="ru-RU" sz="1800" b="1" dirty="0" smtClean="0">
                <a:solidFill>
                  <a:schemeClr val="tx1"/>
                </a:solidFill>
              </a:rPr>
              <a:t>Тимофеева Анастасия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drugoigorod.ru/wp-content/uploads/2014/11/10-chapa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430" y="3754662"/>
            <a:ext cx="5245951" cy="226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2do2go.ru/uploads/full/f7d888cc9b123b0bdbc3f4d66ccf4529_w960_h2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132" y="176085"/>
            <a:ext cx="2853619" cy="199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retrofonoteka.ru/zapstolica/papers/dom_po_frunze_146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77" y="20661"/>
            <a:ext cx="2979352" cy="214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retrofonoteka.ru/zapstolica/papers/dvorets_im_kuibyshev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248" y="136843"/>
            <a:ext cx="4030132" cy="149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3971" y="3272896"/>
            <a:ext cx="4237629" cy="199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8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395111"/>
            <a:ext cx="8915400" cy="5516111"/>
          </a:xfrm>
        </p:spPr>
        <p:txBody>
          <a:bodyPr/>
          <a:lstStyle/>
          <a:p>
            <a:r>
              <a:rPr lang="ru-RU" dirty="0" smtClean="0"/>
              <a:t>Через дорогу от театра драмы находится Институт культуры. Казалось бы, что здесь такого театр рядом с институтом. Но… Давайте вспомним еще раз историю. Куйбышев – вторая столица. Вспомнили? А в столице что должно располагаться? Помимо того, что город назвали столицей, к нам планировали перевезти всё правительство. Что это означало? Встал вопрос, где его размещать? </a:t>
            </a:r>
            <a:endParaRPr lang="ru-RU" dirty="0"/>
          </a:p>
        </p:txBody>
      </p:sp>
      <p:pic>
        <p:nvPicPr>
          <p:cNvPr id="8194" name="Picture 2" descr="http://www.2do2go.ru/uploads/full/f7d888cc9b123b0bdbc3f4d66ccf4529_w960_h20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678" y="2232309"/>
            <a:ext cx="6394274" cy="446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85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756356"/>
            <a:ext cx="8915400" cy="5154866"/>
          </a:xfrm>
        </p:spPr>
        <p:txBody>
          <a:bodyPr/>
          <a:lstStyle/>
          <a:p>
            <a:r>
              <a:rPr lang="ru-RU" sz="2000" dirty="0"/>
              <a:t>В условиях войны решить его непросто. Ведь штаб командования должен быть спрятан так, чтобы враг не мог догадаться, где он находится. И, в условиях строжайшей секретности, под зданием института культуры вырос, а скорее врос, бункер Сталина. </a:t>
            </a:r>
            <a:endParaRPr lang="ru-RU" sz="2000" dirty="0" smtClean="0"/>
          </a:p>
          <a:p>
            <a:r>
              <a:rPr lang="ru-RU" sz="2000" dirty="0" smtClean="0"/>
              <a:t>Это </a:t>
            </a:r>
            <a:r>
              <a:rPr lang="ru-RU" sz="2000" dirty="0"/>
              <a:t>сейчас уже ни для кого не секрет, где он находится, а тогда даже жители соседних домов не знали, что под землей растет дом более 27 м глубиной. </a:t>
            </a:r>
            <a:endParaRPr lang="ru-RU" sz="2000" dirty="0" smtClean="0"/>
          </a:p>
          <a:p>
            <a:r>
              <a:rPr lang="ru-RU" sz="2000" dirty="0" smtClean="0"/>
              <a:t>Даже </a:t>
            </a:r>
            <a:r>
              <a:rPr lang="ru-RU" sz="2000" dirty="0"/>
              <a:t>посещавшие бункер экскурсанты до сих пор видели не все помещения, из которых состоит этот бункер. Но сам Сталин так и не посетил его. Хотя часть правительства все же находилась в Куйбышеве.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750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4311" y="5396089"/>
            <a:ext cx="10183812" cy="6844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Первый адрес, где жил тогда Д. Шостакович, - в здании школы № 81. </a:t>
            </a:r>
            <a:r>
              <a:rPr lang="ru-RU" dirty="0"/>
              <a:t>В доме на улице Рабочей Дмитрий Шостакович жил всего 4 месяца.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22" name="Picture 6" descr="http://retrofonoteka.ru/zapstolica/papers/school81-19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997" y="481188"/>
            <a:ext cx="7048500" cy="491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61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Улица Фрунзе, 140 – второй адрес, где жил Шостакович.</a:t>
            </a:r>
            <a:endParaRPr lang="ru-RU" sz="2000" dirty="0"/>
          </a:p>
        </p:txBody>
      </p:sp>
      <p:pic>
        <p:nvPicPr>
          <p:cNvPr id="10242" name="Picture 2" descr="http://mw2.google.com/mw-panoramio/photos/small/944932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5" y="1681169"/>
            <a:ext cx="7284853" cy="475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73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Улица Фрунзе, </a:t>
            </a:r>
            <a:r>
              <a:rPr lang="ru-RU" sz="2000" dirty="0" smtClean="0"/>
              <a:t>146 – еще один адрес, где проживал композитор. Мемориальную доску установили на этом доме.</a:t>
            </a:r>
            <a:endParaRPr lang="ru-RU" sz="2000" dirty="0"/>
          </a:p>
        </p:txBody>
      </p:sp>
      <p:pic>
        <p:nvPicPr>
          <p:cNvPr id="11266" name="Picture 2" descr="http://retrofonoteka.ru/zapstolica/papers/dom_po_frunze_146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929" y="1540111"/>
            <a:ext cx="7135360" cy="514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71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После премьеры 7 симфонии в марте 1942 г. Шостакович получил большую четырехкомнатную квартиру с отдельным кабинетом, роялем и видом на Волгу по адресу ул. </a:t>
            </a:r>
            <a:r>
              <a:rPr lang="ru-RU" sz="2000" dirty="0" err="1" smtClean="0"/>
              <a:t>Вилоновская</a:t>
            </a:r>
            <a:r>
              <a:rPr lang="ru-RU" sz="2000" dirty="0" smtClean="0"/>
              <a:t>, д.2А кв.2.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4159" y="1919369"/>
            <a:ext cx="5772107" cy="476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8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А это здание Самарского гарнизонного дома офицеров. Сокращенно его называют ОДО. Сейчас в нем расположено несколько различных организаций. В концертном зале ОДО проходят выступления приезжих звезд. Также располагается детский театр мюзикла «Страна мечты». </a:t>
            </a:r>
            <a:endParaRPr lang="ru-RU" sz="2000" dirty="0"/>
          </a:p>
        </p:txBody>
      </p:sp>
      <p:pic>
        <p:nvPicPr>
          <p:cNvPr id="12290" name="Picture 2" descr="http://drugoigorod.ru/wp-content/uploads/2014/11/10-chapaev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5" y="2284319"/>
            <a:ext cx="8943389" cy="385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93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Вот и подошла к концу моя экскурсия в прошлое. Казалось бы, какая маленькая улочка. Всего несколько домов. А как много они смогли нам рассказать! Не только о нашем городе Самара, не только об истории страны, они соприкасаются с историей мира!!!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786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ru-RU" dirty="0"/>
              <a:t>СПАСИБО </a:t>
            </a:r>
            <a:r>
              <a:rPr lang="ru-RU" dirty="0" smtClean="0"/>
              <a:t>ЗА </a:t>
            </a:r>
            <a:r>
              <a:rPr lang="ru-RU" dirty="0"/>
              <a:t>ВНИМАНИЕ!</a:t>
            </a:r>
            <a:br>
              <a:rPr lang="ru-RU" dirty="0"/>
            </a:br>
            <a:endParaRPr lang="ru-RU" dirty="0"/>
          </a:p>
        </p:txBody>
      </p:sp>
      <p:pic>
        <p:nvPicPr>
          <p:cNvPr id="1028" name="Picture 4" descr="http://static-maps.yandex.ru/1.x/?l=map&amp;lang=ru-Ru&amp;size=350,350&amp;z=15&amp;ll=50.0985480578438,53.1958931982806&amp;pt=50.0985480578438,53.1958931982806,pm2rd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578" y="1577622"/>
            <a:ext cx="4899377" cy="489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tatic.maps.api.2gis.ru/1.0?zoom=15&amp;size=263,200&amp;markers=50.098549,53.19589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435" y="2645126"/>
            <a:ext cx="3635143" cy="276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67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564444"/>
            <a:ext cx="8915400" cy="534677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Хочу познакомить вас с этой маленькой, но очень многоговорящей об истории нашего города улочкой. Речь пойдет об улице, названной в честь </a:t>
            </a:r>
            <a:r>
              <a:rPr lang="ru-RU" sz="2000" b="1" dirty="0" smtClean="0"/>
              <a:t>Дмитрия Шостаковича. </a:t>
            </a:r>
            <a:r>
              <a:rPr lang="ru-RU" sz="2000" dirty="0" smtClean="0"/>
              <a:t>Многие слышали, но немногие знают, что знаменитую на весь мир «Седьмую симфонию» написал именно он. Для тех, кто не знает, чем же так знаменито именно это произведение, я и хочу провести эту экскурсию в прошлое.</a:t>
            </a:r>
            <a:endParaRPr lang="ru-RU" sz="2000" dirty="0"/>
          </a:p>
        </p:txBody>
      </p:sp>
      <p:pic>
        <p:nvPicPr>
          <p:cNvPr id="5" name="Picture 2" descr="Map of ул. Шостаковича, Самара, Самарская обл., 443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9402" y="2812344"/>
            <a:ext cx="6168316" cy="320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37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598311"/>
            <a:ext cx="8915400" cy="5312911"/>
          </a:xfrm>
        </p:spPr>
        <p:txBody>
          <a:bodyPr/>
          <a:lstStyle/>
          <a:p>
            <a:r>
              <a:rPr lang="ru-RU" dirty="0" smtClean="0"/>
              <a:t>Как всем известно, 22 июня 1941 г. навсегда осталось черной датой для истории всего мира, но больше всего она коснулась конечно же России. </a:t>
            </a:r>
          </a:p>
          <a:p>
            <a:r>
              <a:rPr lang="ru-RU" dirty="0" smtClean="0"/>
              <a:t>Мы знаем, что в те тяжелые годы Куйбышев был запасной столицей. Большинство военного производства было переведено именно к нам. </a:t>
            </a:r>
          </a:p>
          <a:p>
            <a:r>
              <a:rPr lang="ru-RU" dirty="0" smtClean="0"/>
              <a:t>Также 7 ноября 1941 г. именно у нас на знаменитой площади Куйбышева прошел Парад, после которого бойцы отправлялись сразу же на фронт. Этот Парад сплотил ряды абсолютно разных людей в тесный строй – отпору фашизму. Но при чем же тут «</a:t>
            </a:r>
            <a:r>
              <a:rPr lang="ru-RU" dirty="0"/>
              <a:t>7 </a:t>
            </a:r>
            <a:r>
              <a:rPr lang="ru-RU" dirty="0" smtClean="0"/>
              <a:t>симфония» спросите вы. Поэтому обо всем по порядку.</a:t>
            </a:r>
            <a:endParaRPr lang="ru-RU" dirty="0"/>
          </a:p>
        </p:txBody>
      </p:sp>
      <p:pic>
        <p:nvPicPr>
          <p:cNvPr id="3074" name="Picture 2" descr="http://gubernya63.ru/netcat_files/140/165/Parad_pobedy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62" y="3734329"/>
            <a:ext cx="455295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pics.livejournal.com/mihalos/pic/0000gpdy/s640x4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978" y="3734328"/>
            <a:ext cx="5325885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47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417689"/>
            <a:ext cx="8915400" cy="2856089"/>
          </a:xfrm>
        </p:spPr>
        <p:txBody>
          <a:bodyPr>
            <a:normAutofit/>
          </a:bodyPr>
          <a:lstStyle/>
          <a:p>
            <a:r>
              <a:rPr lang="ru-RU" dirty="0" smtClean="0"/>
              <a:t>В годы войны Шостакович вместе со всеми рыл окопы, дежурил во время воздушных тревог. И именно в это тяжелое время он начал писать свою «Седьмую симфонию». Но начал он не в Куйбышеве, а в блокадном Ленинграде. </a:t>
            </a:r>
          </a:p>
          <a:p>
            <a:r>
              <a:rPr lang="ru-RU" dirty="0" smtClean="0"/>
              <a:t>У нас он дописывал ее последнюю четвертую часть. И именно в нашем Театре Оперы и Балета состоялась премьера, знаменитая на весь мир, которую он посвятил подвигу жителей блокадного Ленинграда. </a:t>
            </a:r>
          </a:p>
          <a:p>
            <a:r>
              <a:rPr lang="ru-RU" dirty="0" smtClean="0"/>
              <a:t>Она стала одним звеном из целой цепи событий, </a:t>
            </a:r>
            <a:r>
              <a:rPr lang="ru-RU" dirty="0" err="1" smtClean="0"/>
              <a:t>сподвигавших</a:t>
            </a:r>
            <a:r>
              <a:rPr lang="ru-RU" dirty="0" smtClean="0"/>
              <a:t> народ на победу над фашизмом.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4" name="Picture 4" descr="http://st.vkonline.ru/image/f6c18f4d-3aa6-406e-98f4-0148b586dd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356" y="3177785"/>
            <a:ext cx="4514995" cy="351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regsamarh.ru/external/elar/photos/192/79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312" y="3252356"/>
            <a:ext cx="4492977" cy="343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93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etrofonoteka.ru/zapstolica/papers/dvorets_im_kuibyshev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13" y="2371725"/>
            <a:ext cx="8890000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01913" y="726069"/>
            <a:ext cx="8788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Свой рассказ я начала именно с площади Куйбышева неспроста. Ведь именно в нее упирается улица Шостаковича, по которой автор симфонии шёл на её премьеру. Давайте и мы пройдём его путём.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737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541867"/>
            <a:ext cx="8915400" cy="536935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Вот именно здесь она и начинается. 25 сентября 2006 года, в 100-летний юбилей композитора, улица «Рабочая», на которой он жил в 1942 г. и по которой 5 марта того же года отправился на премьеру, была переименована в улицу имени Дмитрия Шостаковича.</a:t>
            </a:r>
            <a:endParaRPr lang="ru-RU" sz="2400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467" y="2603642"/>
            <a:ext cx="5147733" cy="357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3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609600"/>
            <a:ext cx="8915400" cy="530162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Одним из первых зданий мы видим Военно-исторический музей Краснознаменного Приволжско-Уральского военного округа и государственный ансамбль песни и танца «Волжские казаки», расположенные в начале улицы.</a:t>
            </a:r>
            <a:endParaRPr lang="ru-RU" sz="2000" dirty="0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734" y="2124567"/>
            <a:ext cx="6841066" cy="450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5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589212" y="587022"/>
            <a:ext cx="8915400" cy="53242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Следом за музеем мы видим не менее красивое здание, в котором ранее располагался особняк фон </a:t>
            </a:r>
            <a:r>
              <a:rPr lang="ru-RU" sz="2400" dirty="0" err="1" smtClean="0"/>
              <a:t>Вакано</a:t>
            </a:r>
            <a:r>
              <a:rPr lang="ru-RU" sz="2400" dirty="0" smtClean="0"/>
              <a:t>, где он проживал со своей семьей.</a:t>
            </a:r>
            <a:endParaRPr lang="ru-RU" sz="2400" dirty="0"/>
          </a:p>
        </p:txBody>
      </p:sp>
      <p:pic>
        <p:nvPicPr>
          <p:cNvPr id="6146" name="Picture 2" descr="http://hellosamara.ru/photos/places/vacano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703" y="2037316"/>
            <a:ext cx="7176418" cy="448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4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587022"/>
            <a:ext cx="8915400" cy="5324200"/>
          </a:xfrm>
        </p:spPr>
        <p:txBody>
          <a:bodyPr/>
          <a:lstStyle/>
          <a:p>
            <a:r>
              <a:rPr lang="ru-RU" sz="2000" dirty="0" smtClean="0"/>
              <a:t>Напротив расположился не менее знаменитый Самарский академический театр драмы имени Горького, а рядом с ним памятник В.И. Чапаеву, который окружен его бойцами.</a:t>
            </a:r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AutoShape 2" descr="data:image/jpeg;base64,/9j/4AAQSkZJRgABAQAAAQABAAD/2wCEAAkGBxMTEhUSExMVFhUXFRUVFRcYGBoXGRYXFhcWFhUYFhgYHSggGBolHRcYITEhJSkrLi4uGB8zODMtNygtLisBCgoKDg0OGxAQGy0lICUtLS0tLS0tLS0tLS0tLS0tLS0tLS0tLS0tLS0tLS0tLS0tLS0tLS0tLS0tLS0tLS0tLf/AABEIAJoBSAMBEQACEQEDEQH/xAAbAAACAwEBAQAAAAAAAAAAAAABAwACBAUGB//EAEQQAAECBAMFBQYEAwUIAwAAAAECEQADEiEEMUEFE1FhgQYicZGxFDKhwdHwI0JS4RVikjNDcoLxByQ0U6KywtJjo+L/xAAaAQADAQEBAQAAAAAAAAAAAAAAAQIDBAUG/8QAOhEAAgIBAgQDBgUEAAYDAQAAAAECEQMSIQQxQVETYXEFIoGxwfAUMpGh0SNCUuEzYoKywvEVNGMk/9oADAMBAAIRAxEAPwDmUc4+wuj5qrL+yq0YxPix6leFLoUMsjSNE0yGmgUwyQhMABaEMDQxEaCxEpgsCNAAWgAlMAEpgERoAJTABKYADTBYApgsCUwxAphWBKYYEpgAhTAAKYAA0AEaACUwABoBkaARGgADQDJTAFkpgGSmAYCmALBTACAUwxgaALI0ILA0AAaAZ0JYjGVlR2HiYIz0SNfEiFcxJDQowkmOU4tGZSY3TZzyoATDsQQmHYiUwWBKYAJTAIlMFgSmCwDTBYiUwASmACUwASmAA0wASmACUQWBCiCwYKYABTDESmEACmGIFMFjJTDsQKYLGSmAAUwASmACUwDBTABGhWBGhgCmAANAMFMA7AUwCJTAMFMAwNAI3lEYWaOJKIdhpCEQWFBogsGiyZRhOS6hofQsmX4dYTlRSi2BaIad7kyVcylMXZFEpgsCUwWBKYLANMFiolMICUQ7CiUwWKg0QrHQaILCiUQ7CibqJ1D0sikw0JlaYZJKILAqUw7AFMAEogsKBTDECmARKYdjJTCCgUwASmAYKYABTAhslMABEs8IVoai2QyTwMGtPqPTJdAbowakGlh3B4GF4ke5WiXYCpJGYgU0+QnBrdiymLskBTBYjqHCL4RyeNDudfgzvkBeHUMxDWSL5Ml45LmitMVYqNmCSl7tHNmclyOnDp6midgk5+kZxzSo0lhjdk9iTxMHjyDwYmXHFEukLJSFFgspNILgAKVkl3ADs8L8So7sHw7eyE7SWmSl1MSQSlIzUzC3G5HnDnxkYfQmPCtnI2Dtr2pcwJlshFNKg7l9DE8LxcsspJ8g4jhlCCaOvu479TOLShkuQDrGcskl0Ljji+o/2IRl48jb8PEhwoGhh+M31F4KXQUqTwDRopvqzOWNPkgJwpOQinmiuZKwyfIuMAqI/ERK/DSKqwpENZkyXhaLysGolgkwpZoJXY44ZvobZexFnMgRzy42K5I6I8G3zYw7A5mJ/HeQ/wAEu4mbsgAe8fKLjxkm+RMuEiupgXglOwvHSs8atnM+HldISuQQWNjGimmrRm4NOmUMuHqQtJDLPCGmmJxaBTDsQKYdioFMFjJTBYgUwWFApgsdFpckqISMyQPO0TKajFyfQqMdTSRu25s8SpjJIKSkEMQbixy5h+scfAcS82P3uae/0+/I6+N4dYpquTRjl4ZRyBjrlliubOeOKT5I2y8GoCOSWaLZ1wwtIm4J0ha0itDLCQBnCc2ylBLmKnq0EVBdWTN9jItHGOhNM5pKuYhUapGLZQpiiD1WJqAdn8I8XHpbqz2sjaV0ciYtzrHoRjSOGU9yhEUZvcgTDbQkn0NUqYoWOUc8oxlvE6YTlHaRtlYhOpaOaUJHQpxM+1sQg0yZkuuXNBClFqALWU/i/SOeUkqTXM2irt3yPHbUUMMookLCkUCZIqmFRlk6Jqfu90KHIxy5VpktL25m0HqTtbnL7M444aYAQmgpCphB7uVmu1nMZwyyhJSXxKnBSjTPZ7OxoxBVMQPwh3UqZq1AmpQ1YWHnHs4M2ttx5I83Ni0r3ub+/wBzcMOdI6HlS5nP4Ta2CgEQOmtwjqjyOlJxaG7zxySwzvY6lmjW5dMqWbhusQ5ZI7MtLG90IWouwCQI0SVW7M3J8lRrkySeEYykjaKZpl4ZJzAjJzfQtRRpRh0jKM3JvmUkkXuNIQyKUNTAkwtClrQYpKRNoxYgy43gpmUnE5c1YfJ/GOuMZVszmnJXugrwn4YmsACphbTj5xCz1m8Ly/cp47xeIvtGdU8i1iPCOlYlLfkc7yuOy3Mqg8brY53uUoirJolMFjCJTwnNIqMWwnDmI8VFeEyu6MU5pE6GdHszghNnkEAoQHUXBBJdkkO/P7LeXxvHR0PHDrtfzPQ4ThXqU5dOnyO5trZSBSQkJAtxbjn0PnHm8LneObXRno58anD0MowjC3pHdrOfSLXLVw84pOIqZjnTSDe0bRjfIylJoxzlnj5R0QijCcmzKpR4x0KK7HM5PuLVFqiG2yhTDskBTDsR6IY9xrHjvA0eus6YpZCskxok482S6lyRlXhzwjojlj3OeWKXYqmWeBinJdyFCS6GTZu0hOMxgobtZQp2zGeRjHFkU9SSqnRrki4U75mXtltLd4egJqMxwHLAUsX53YRx8ZLRGu+x1cOtT29TyWCxKlApCiQATMTMUcgkMkJGg+NuEeW3yO+upysTiL0TSQU91ANyhCiFUk6iz9W1gbdUCKrwM0rTKK0Cr3StVKMqkgk2Ds3i0C3HR9Y7MYKZJUiXPRLlvKoFCgpMxUtrrBSGmM5cG4B4RtjU4SX3+plNxnZ6M4NGYjs8WXU5tESpwg5+UNZWg0JiZuBS2ZHSNIZ5JmU8MWjP7In9dvCN/Hl/iY+Cv8h0vCIAeqM5Zpt1RpHFBb2OlLItbxeMpJGibNMuYrlGUlEtNjAvwiWirHb7l8YjSPUUM4G0VpaFqTM2IlhrRrB77kSW2xzJkoc464zZyuKFokkkAaw55FGLk+hMYOTSR1Mfs5CZeXetfw9BePCeeUcnidbs9fw4uGjpVHDUnlH0eOalFST2Z4WSLjJxa5FN3GtmdFaIdiopMISHJAHMtCc1FW3QJXsjHN2pLTkXPL5E/KOHL7S4ePJ6vT+eR34fZvEz306V3lt89zLN2vOIdCC1rsVM+V2b4R5eb2rN/wDDjXm9z2OH9j47/q5fgv5Zz5+JmL99R43s3TKPOnmz5fzNs9bHw/A4XtV+dNn1PsXsrcYdIPvqNS/EgMOgtFwhSOHicyyZG1y6HYxkmpJSQ7v15dbjrFHOj5HtbZU2QqapBVu095wcgXZr8ozlcf7q/U7sXh5KisSb9EKHtQcVTgoS95eaR3bhwHvkYazOP97E+GjNJrElbrm+fw9R+Dxq0CWuYszErSCp1VKQSKg/Brg+Bjs4XjWp6ZS2+RxcVwDjFtR3Xr9TtKDhwn78Y95OnzPEav8AtMykx0RaOaSdlaYqyStMOwAUwCaOgENHDqTO7Q0WSWgasE2ti5mHjCUIjlOSOL2wx5l4VTKpKilAOvezboDGHFLRjbXoaYZOU0meG2X2hOHClJNye9LIzNwS+tyDnpHl4sssctUT0MkFkjpZr7Z7VE2ZIQghwHW70hRIYXGjcI34riVmjFr4/sYcPgeOUr+H7nEm0oc1JWt6T3QwqHvAnMg8hHJR0omLkHELSqW00qplAJBSpSkhrgj9IBJfxhxTeyB7Wz6d/s42QlMhOImJCpkx6HA/DQkqSkI4Pc9QNI6MMNrZGSXQ9Ri8OlSpajUKFFQY2JKSllDUMY30avgc+qjQGOXrD3QbMipR4wKS7CcWVGGJ1ivESFobD/Dzyg8dC8FhGzzwHwMHjh4JYbPHFukJ52NYUWOFUDYnxifEix6GgKlK1PwgUl0BplfZeAPnFeJ3J0dhkvCHW3gQIl5ew1AZLwg1NvG8S8rKUERWCSc8vGBZpLkDxxezDhcGhKnGQ6xjnzynszTFijHdF8eh0K8Lekck90brmcfZSkElDPYKDjjp8H8404PPtoT5C4nF/e1zNkzZ6T/pHorPJHE8MX0M0zZXCNo8U+plLhos8l2pRKSoAKeaBakBVPeDgvkSHjy/aOVZMkXty+6R63svh5RjJK93026d+w/sniKRNWfeSxvdkkFr+Iu3KPOyNS5Kjvnhnjat3f0L9p8ZvsOhYU9am7pqSzlRBGRukeURFyxtV1NMPDxyylGfT9bE9jdnb6YKpSBJQveqU2akUlKQ5cB0gtlY8Y6ITUt9zHicbwPTa5Vy3ru9qvzs9xtzbO6l7wrEpFVAqSpSlqOQShIJyBLNZrtGuyOKMXLkJ2R2lC0hSmWg/wB4hxTcj8RBuku+YBtlFaU+RLuPM0bQ2CmetQcuLpYJNi9J733aM5RUlUuhtDNKDuLqz5rt9c6ROVLEwtZSSAkEg5GwzjjyTcZUkj3OE4fFmx6pt3ye5pwkorlpdTqIlvVcKBlzKhwBJQ7xq3a/T5L/AGcrwKM2o9L59UpPn8K+Z09kWQoFVSQo0A5gMC3mTHucA5TxKz5/joxx5mvmOmqGgEejGL6nnSkuglUbIxbFlMWmZtAph2KimC2hvCsM1JZ+N1AegjxMHFLJfkerLG0kyYraqUhVLGkoBOneLEDnYw8nFpJ6Olb/AB3XwJWO2r6nHO06JMwlZ3ipign/AAoU3Sz/ABjiycQ8OOe9yb27/wCjVQ1aVXqTacpU3BETVss0qlpIdRU5YM7moFuWcdGNy8DTllu+S69xUlkTiuR4CfgJkuauUoEzJZYs5qLhmPBrxzTi4PTI6oy1K0dKTs2clO9my1qLDvrBIl3a2is/Noy1IuimFwmHCwpZmEhlMAliQ2dRYueTcolzZSidHC41EolUgKQo1Opk5KzAAZuhaBZJKWpMHjTVM3YLtFOkpplzWTokoDJOrZnpFwzyiqREsalzO92e7SzZk0S58yTQQe8LKfQZgeYjpwcS3OjHLhSjZ69CwMiY73GTW5yKUUa5c/mPKMHDyNVMYmdzES4lKQFzjxhqKE5CziecX4ZDmU9sivBsnxi6cYqJeJIayNjDiTyiFBF62KOJflF+HRHiWJViDp6xosa6mbyPoFK1H8zQnGK6DTb6lxJWo2U/IG55CM8maOON1uXHFKTqzLtrHKQd1LTMmzksZiJSiEyUs4K1BJBUdE5nkI8vXcj01i93U3S6D9nbZC5ZUo91ykKKSk1JzSpJuFZHgxhsimuZxto7UlSUle8pZYDpDqFTkMk2sASXsyTnlHPFaJ6uRvGMsq0xV7HYw+LUQe8FMWqADK4KDWuOEerHLBxTa3PNcJKTXQ5u1k4qayETBLSo09xKlKJOSSqzE8B1jmyylLaOx2cP4UHqyJvyujmjsTOSogkmzkhIZ+BJNvXlHKsPVs9H/wCRSVRgkvX/AEN2dsUJUSJszVMxBAAUDmlQ4eBhrh4ttNkZPaUqVQS6p78xGI2fhTOTh6pgIS6ZYJoAurMi6i5Lkk+kNcLjurewv/lc6uVRt9a3+Z3Oz60yUjcrqQFLdIRU5QVFQJcEkFJyObRTjjxbffX+DncsvESc398l9Ua9m4CTPxmJnzJdakrEtCZl92hKA4Qk2S5cuDeM8MlLU/OjfiYPHDGl1jfru/vyYjaGx5cnGSZmGlGqYtUqalJApQpBJWbMySAq75DKNNW5zqNx3fIfI2G/vy6TS4eYCqqlJCUtq5Iy/L4Q3J09vvf/AEGiKa36/wAHiu06EmVgi6idwUrWR3ipCu84Le6SRzjjyJSSk3Wx7nDSnhyZMUUn73eufKtn0BgtsSKESwlYIASZimYlImgd0E0gmYdbWidSdJP7oc8eWMnkklVvlu0m9+nQ60hABX/iHXup849/2K/6Ml/zfRHzPt6nnjJdYr5saUx7FniUCmCwoFMLUx0gUwWwpHg8BtGl0OzpIIIZyQFA/ACPi8WSUE10Z7bVo3KxCfZ6AGqIKi96rszC+T8ntHT+KisOiK3+v8d/2MnBuaZyJipal9+ayRd6VKcm6sru7xnBOSuXM3UOxowe2BImFSBvOClVJ0uGDEjxjaDePeGw9CapmPE7VXMVWO4RqhwTzUXcnR4mTcnbNIxUVsZMRilq95SlHipRV6w0IVLfOExpjUKhUMsZmkFAOwIebLHFaB5qEJDPse7j6FzPEWMsJXOJ1laA7s8YNaFofcjGHaCmQdYAoIaFuNUEr5QtIORAeEFdwsgQTwguKFUmSg8oepC0tBpPAQrQ6fYdhMAFneWSoEMWWTbgU2jg4zaS0nZwtU9Zq2ZixKmz61ArXMqqSAKhRLaoEaBhHnQlTkn3/g9XPBzjjcE60/VipIkzFTFicAlSgQkUClQSkKJqIUCoBNv5RFp6laexhKPhvTOO5zdoYNJmslKZgYTHUpFiqoAcS3e5Xhwx729xPM1GobWqfmc/GbJK50ucWC5YIQ03ugGx7ozjo38jnpcjtYXHTBLCSMOWf3gon3ioOAdIlrfmNcqNStoz1Oy5d86ZSlPd71Wzg0js5+J2ZMmLMwrm1EAGiUUhkuwADDUwKKTsG21Rjxmy92kqKp75OTTfoXi1Tf8Asn75Ddi9oUypIklcuXu+6AqapJUnMKpF9WfUgxnklFc2a48M5fli36IzHGTp05SgKkVhX4ZJUsBASGKsgbFjyLR58Zzc5aeV/SvTzPZliwQww8R1KuvTe3tzfb/YnHrxSZktaHSgTApSZne7rKSSNHpVqACQOukXOErlyf7GMoYMmPTB+8l6X15Pf50uZrk9qJJXQJqwbi8kBIbOrVuMaR4nHdWZS9mcSo6tO3wE9pJoxISKFKoCmUi6F10l0m/PPiWaHNOTtIyxycNm2n+6o87/AAhWVBa5ZpaeeYAPPOMvAk9qR2Lj3F3bb+Pyuh+DeSGUpOdq1oDDJhe+nlHocHmlw8WnTvzPN47GuLmpJNeiNKNqJqCTSx1C6mOj2sDxePSx8dGcqfzPLy8DPHG/pR0CmOyzhorTDsdAKYLCj5NJmETM3OnjYDKPj5wtUe0a8VjO6wJJuHyYWdh426RpjxpUuwJW7MVNn6xtas1KpW5Zob5CsdIlv5xDKJQ/n6QNgkWWlgekJPcckUkphyYooiReBsaOjseSTPlDXeo/7gYI7yXqgeyZ9d849yzyORIQBDQm2NUW3cLWDiRucPV5CrzJRzg1BpBu4esWgO7h+IiXjZUgxSaZNNEYwbC3MWLx1BLpLAO98rX7oLC4DnWMMvELHzR0YeGnm/KZ8RtGcEhUuQFEqbv1aO9iE6jOPN4zim4pxXU9b2fwEHNxySpVfQvsaZIXiVSjNUnEEFSggKSnIKKAt7W06XIjhx4tV5JdTv4jiXCsMKaXff41y++hjwWLTNVPOBBEwKTWVSwN4O8EqGfPNja+YZTjkxK4cn3/ANDxTw551n5rs/5++x2tg4bEqmvOWAXlJUjdJNaB/PajNXO0aYcmR/n52/oZ8Xi4eLfhbql167/r0Nf8IxNicUcx3UolAHVnCXZrcbu+kaReTrL9jBywbpY363979TajZ39qDPmpqVMovZHdcBJAHdGYKsyWi1JtP4mTUU4uttrp/r8fkZMPshIWlS8XMUKgSlcyzCxfugF8+XwgSp8/2+/UcpxarSv1f8/AZicDhVlRKqa5BQp1h2KnICUqpSv+caNCdtv0KjNQS5On2+vbyPPbT2HgU0rQsCYlaVJpW7kEMLry4xWJKM09x5cuSeNxddelfQ4Oy9k4dRUZkxCTV7qXJUL3W2p8TGHEY4ykn2OzguLzYoyUU3f7cymO7RzpOJG6n/gIKBSEppWm28Kk6qJKrvbRo04dJx2/0cvGykstSVOls+f6h7ZbaxCMappq0S0UtLBdFLCsFL0zHNWeb6ZB4kpXe+9GOVuGnTtsn52+t/dHewszCpWmclMyp6krKHdkldXu97upJ5tHK4wj7zv1o9jxeJyXj2aWzV+dV+uyNE3HYIuSvDqKqiXKx7xCh3AGDZMOMEZ11X2/tGTwzk/yS/Tsq/2Ww23tn4cJW6QFqWsUJNKhUUkB7skhukbxkorfqc88WXI6V7Uv/frz+Jjx20cDORUKwmcoSqt25qlqSbKPutWm5+VhtWldav3ouEcqTuN6N/S12+BSdtGRNnT1TQoodMhSggJEopc1KSNHL1Xz5QsnvRTT3t/QzjB45OLjtUX+tk2UuaAULSwQSlKiXrAJDh9LWPAiPY4LN4sN+aPH47D4OT3eT3RrVHatjhdsqRD1E6T5YmRKVcrALcybeAaPl44pLnJL9T2FCTKqky/+Y/8AlPzjXlyNlGkBMpBsVnL9OXxhXW4UVaSk5rP9I+cVqbQtKNEubKAyUdcx9IjcqkKExOktZ1zPyTD3FSDMUW/sVf8AV9IEDQvejLdEX4keohiYN+jgQfEQUwR0dl4xEuYiYyjSoKa12u0KMqkmxtJpo9nge2chdlBaC7ZFQ+AjvXGQ6nFLhpdGdfB7RTMWUgZAKB4glvpF4uJWSelcqsxlClZvBjoILhUIZKoQBCoAslcArBVDAEVdE0ECFqDQIxK1ApACSFndqCqslArHuqD3lixjg41qlZ6Xs2D1S0uq3/evqczZm2J+JxEtCpm7l+ziYpUtyUlTKoNVROYueMcd+6n0/wBHoZMKx5Jw2cl32XP1RzcDK/39BUomYd8F37xaVNZ6fBJ8oWJ/0XfPcz4hf/1pR/L7vp0F9lpEsYmY80plUEmhaUlSqu4LkOGq46QSlFQjfb07E4ITlPJXO9rV7b30fkem7NYKYoKVMJmKE2UEkTXG7s4NKqVa53uYjh23D3u/e+x08f4ayf01S09q338jxE7EThiggzVkGclNJWq4KwGero8GKOqClqd/tz9B58qhmeNQhp5ct91z5n0vG7MSBMITLDomO62uRMBKQ/IDpGk29D+JzYq8SHrHp6HyrYij7ZIlqmAgzkhlFrVNm1j84IQjUZK726muXisrlPG9On3l+VeddD6ntXCp9nmf2L7mYlwXtQe6CByicu2OXp/AcK/68Of5kfJtmyUjFyEqU/46PeuPfAuNY0hjhGKlGNPbcznxefJOUJzbXvbelnrOz01KJ01RQFslqQjeJCd6oVPWmzsnrFZnJadPbt6eaDFGMoSU9lfeu/kzy23wkL7pLA2JDH3lG6XLXcZnKMuEbUK82V7S/wDsW9to+fTvt8jb/tEX/vc4HNknoR9Y0wXcvVnPxLXuN/4r6nq1zSZGHAlzaN2RKJoAIVhpgcslj+GVEs145M1uO/Z9u38HtYKWeVVdq/zf5r/yo8HNz8o89cj6SbpnocHsw4jD4dCUJWacS5USN3TPQXHEkKbrHp4moxjJ9vq9vvsfM+0ZS8XIk+q/7Fv8OnqLxuEMmQmWoMuXi1ggXAC5UmYGJzs2mpic7WqEl3f0NOBtwnF9YL/zR1uzrDE41Kg49pW4IcMqsZcLRWR+5/1P6HPJ20//AM4fX+TmytoTkrVLQlKpaZiwCxJCEqLJTSb90ADnG3B8VLHfqrMOP4GEkmn0tJ/Q62Cx6ZkveBgL66DU8rGPax5lKGp7Hz88TjLS0OQsKDguOUaRmpK0zNxo+Z7hQ0kdAi3wj59zV1Z662KOp2JlDokf+MUl5jvyNFSmtMljqPkmJ5c2XYs1i++R/Uf/AFgtPaxWQTFgXnD+o/SCl3DWVClG+/H9SvpA4oNTKlyX3wPVUHupCtkKVf8AOT/UfmIVIe5bdzDlMQQXbvZ+aYNUe5LsoETP/jV/QfWL+JI/DyJoIUJSHGRFFvJUTqp8y6tVR2Nj42dLW6kABszyFKdTYDKLjka3ivuqMMmJUe+lTHANrjS4849aLtWcDVOihxSQsSye8QVAcQC0JzipKL5sKbVjqooQaoAJVAAaoAI8AEqgAoqUVKSz91YWbE2CJo0B1UnzjzuPlSjz59E38j0/ZlapX26tLqu55PsthyiYVzJCZhEtKSFrTLsZaWZS9QQcsuUc+ZOGOLq/L4HfCcc3EZHqcbvdJv8Au8jdszCgYmUsqloSkTAp1pIS8qYkAMbuSBaJxSSwuL2e5hxMJy4zxIptbb0/IVsSSqTiFzKZK0qQUUrnSxcrCgQCTokafmicmX3Y6ab9fQvheHvxFl1JNpr3W+/8nZ7MTkyQqWtckBcyXMqM2WUpAILtU6vd05Rjglpik6q3vfod/HpZpuUbtRqtL3/N+h5Xamy1KxSJqZmHEsTEkqMxLWW5NOvda0bYJKOPS2upw54znxGtRfTo+x9AxW1MMpMx8VhwwWlPukrBC2VY9262blzheJFxkm11oaw5IyhJRl0b25V08+R86wezAnHy8SrEYdMtM1Cj36iA4ezMTnGkMkFBJtdDOWDK8kpKDp30fWz32O21hSlcsYqWUmUsVMXrIUkJZj3e87vpGU8kZJxTVV+50YcGSEozcJWpJ8unr3PnsnZyRjEYhWKlBCZyVlqiQkKClM6bnONYZYKKi2uhg+Ez63JQfXo+qZ0Nl7ZRLxE+ZKxklAKlIQyFLKpZmFaSRQyS7W5ROacqi06+B08NhjUlLG5cn2rmc/aMrDzCScUjW+7XclRUbNbPKFw+WOONN2RxvD5eIy64xa2S6dDR2rmYPFT1Tk4laAUJRTuScgLuCNYqGeMG9+bMcnA5ssY7clXNG+TteUUy5Qxc4plhkDc2SAko1XlSpQ6xySpref7Hsw1KWpYVb5+8t97+as50/AYd39qSBzlzH+AI+MYRhHkpfsz0HxGaTvwn+qPVdn8Th5MqUpE5Jp3ySVMgErVLVYLIIAo1F3tHo4JRhFW09vTrZ4HtBZcmWScXF2n3/tr9+Zi27i8IqWoqnOVYjeEpKZuUpKWKUzHGWZtpGeWEWl73X17fwa8JkyxlJKH9tdurfX1FbH23JGJnTEFSt5SpfcTLZX4lwVLybS78IGn4d3fvdvIiafiKOmqjXO9kznY5H481SQ4UnEKAYEpKpalspOjKAz5RnG0mddxyKC9P4PPbUxapcxIBZKpUp2YO6UqYgZsT6Rbumos8PilWTf73a+h0cN2qUhATu0skM4Ju3LTxjtwcdKMFDStjglhTd2eTlzDxMZuKOtME1Z4wJDs0y1lhc5CFQwlRPGCkhFaz+o+ZhaV2BMlZcXh6UFlt4fpE6UFkq8PIQ2hklzSMvvpEPGpcxUiGd4eUVpQDU4ogkhvKIeJNUBEYgnQQ9KK1HQ2Vtmbh33YSQpiQpzk7a843xTnDeJjkUJ8ybR27MmrTMUACkBgHAzfUmFlnLI1qFHFFcjpI7bzWYykO2bnzaN1xU0uhH4aIs9qZm53YSxyK6nJcuSxGecZLiJ6NP7j/AA8bs3I7ccZH/wBn/wCY2XGPt+5P4ZdyT+2lSCESilRyNQLdGiMnFycaiqfcFwvn+wvDdqSqchSqkoCe8nMEpCj5m0Qs03kUm6SW67inh0xZ29l7drQVTBS6jSB+nR3N47eHySyQ1Tpfwc2Soukc7tZtmWlKXliY4UkOSkh6bpKTw4xhx0VqhqV8/oen7KlJxyOEq5dE759zh7E2+mpQ3EsgJFpilTGptYFm/aOLi5VCLpHoez4SnlkozafdbXv5Hs/Z1khAl4He+8UEJsGch6iqoJ7xFLNqWaOdRX+KN3xEr/4s67/ffp9DLjsaqSN5Kl4RQCgkqShFSVF2ICVlkkAsbGxcCFJqO6SLxuea4SnP4vav9HOl7WrVTuZBWqgITuRSRcG+hDp6HlEJrw70rmzSUJxzafFl+VO736i1dpMOFbspkOS1Xs43b/4q6m/mp6RoobflRi8s1Knll+u/8fuOTtWpRliThqk1bx5ICUBN6qg7pa7+US9q91Gq1S1f1ZUqrd77CZXaWQV7tKJCSTYrwyAgkGzmolI5keLRpp2tRRhreqnkl+o6XtlSioBEgFNe9qkJAl0FjkLjLqWjOWzXuqzaEXLU/FlSdLfntZml9q5ZVR+Gkkllrw0sIfR2UVJHQ+EaaduSMFk96nOXwkYdm9opqJk5KEykOt1gS0NU6hax4DlF5ckowiLBw0MmSdttdN/9HqkY6aEJM3EykLmJCgBuhu0qDpVMCylRcHJOWd8oFKXUzyY8SfuptLz5+m3Tz5jJmMnSmROxktMwgHuKlhKEkOkqC6VLcEGzMC98odytqT3J0YnThFteu79NqOTN25i5c7dKn3CgDSQxcOCCQLEEHKOfJmyRvyPQw8Fw+RRkk6dde4kdqcQ9ljqlBPnT9tBPNKI8PB48l89m1z/0FfajE573ySn5D4RMeIyN0jTJwHDQi5Sulvz/ANFF9qsUM8QoXuAU58PGKWfNq0/Qj8Hwfh+J09f2L7M2piJ+IoVOXdAAIIf85YtmHAtGjyTljd9H9GYS4fBHJGUVs4t89+aBjsUuXMMtRLmYlIKQlGaUn8QpAcMrJjlGcPeTdbmuSLi4tNtU3v0+R53b08KmJKi5KAxAABCVLSlrJ/Tk0Uoy6Hk8b+dN9jmrXSC2mT2y0P1ikre5xNGUTTxjsLGCaTw8h9IllG+ailPPjCT3G0IRMPLyEAib48vIQAXSvLLyETZVBPG3kILFpAlfIeUK2VSKlXh5c4dhQK+Xwh7i0og1hWOgpyaBkGeaom4Sr4fWNlJGVMZKDpFjGcnuaRVIamEXRUTSdB5QUTYEKJU1mg6CTNKQX922tokofhsPUWALnLPPTxhNXsxS3TNKsDNJCSClRIDXtfMs7ZZRE5Q1PyMvBmtNrnyBtnArKVAqClSyonkzBQD5k2Lco6L8WPu9E2zo4WsV6utJfvzOZsKWyplmdHhHJxU24pHsezYwjlk+/n5n0dRbaoUB3SiY6vy/8OsAVZPERauTvq/+053KtK/5V/3o85gkq3eJSQw30mnRwBOuHz0vGc3FY40+i+p08LPVmlq7y+h0NioCUrmUySUskCYTWQsUqEtiHHGFHJFYXfd7foVxNvio6X0W/TmzxvaGUN5MZP5iQfGOrh5VCKs83jNLzT26nvcChO4TNEiQN6lKFMtRmd0Ad4f5BfI2jDiMsdHPfkdfCKfipPlze2z8j53tXChJcBKi9qSp7Zgg5GOvHJqle1Hn5HHU3W9vqfRUIAlCYMPJSJ4DkTCpbik94NnYG/ARx8TOPh89/kehwevxa6c+Wz9D5ttBg7JAKSQLvl15R1wvZN8zz8mnd1vff1Ovs5lFSggJyBuSe7k9hGfFO4r4no+zpLXJX0Rv7cFlYRQf+wkixIZkIzbPWFH3pT9F8jLNPSsdf5z6/wDMN/2jlsRIUxcysPkSP7qTwzzhpXky/D5Eylox4Gr5vrX9xp2t/wAVr/cnzlS/hHPxP5pfE9bgtsUPvr6mOdhqC1tS4qD3Oecc7yufwOvFjhivfm2xE+SFJKSCQfHS/wAoIyadoc9E4uLfM5xwx3Tbsu4s2YAIc6ax3vNHxU72o8ePDTXCyg1u2ek7IS2xkp7d1jduIz6xODTKMk+Vr6lcY3DRX+LX7xPQbcwSpmLKZYBpxGHmae4ES6iVH05RSgnNxiZeMo4lKb5pr42zx/bjs7Nw8lExTVIJSShQIpXMUU2sXvG8IOMtL5czh4vJjzJzjd9v0PJAzCmwPUEPqRA1BSPPTZoVSz0i/j8jGpoSzOE/EwDIrHk5gEdYFFA2we0fyp+MFABM4v7o+P1goSYRiCNE+R+sKkVY0TVfy+UJoYEzFcvIQUKwEqJ08h9IQ1Y0lsm8hAwFKUbfSGkhNgM+6UlV7W8TyhtAmbVyzT98YlcwaMq10i4VfgHiqbFaNEtCz+pozboYzdrJPvecFoQxGz5pyQs9CfSCUkhpGmVsfEHKVMy/Sr6RLku5aT7Dx2dxH/LLEakDTmYh5odx6JdhaezWPAezPpMQzXzBUPKIrC+hj4WRdPkY5+ysYnMpHhMlnq1cNRxdivCnVmWZKxALNzJC0sPIw9OOrZGSGh1d+YkieBdMzokH0g/o30KWDI1aWwUmcA5Qp8sn+DP/AKQqxN7MJYJxjqa+X/sZu5+iFtpkD5Z/CJvD1aJeKUdn9Ov3/IoqnX/tA3Js7WEWli8io4pvkufoRO+uHULWV9RmDygfhGv4XKo6mqVX/r1ZJy5vE52tn83gisZlLFNOmhCsYtJBUabtr6xaxQlyCeLJj/Mmvl+vIurGKsQska3d/wBucLwo8mjMUMcp7k38Ph98Yp4Y1yFYz25TvU6eVh8conwY1yC2GRjJhLCo8iWJbVjmDBLFBLeh6mSdjFufxHYh75WNnObM0PwY1dFOTqrF+2KLALzy5kaWg8GK6Eg9qWFMVM+V9SMr69YrwoNWkKyqsZNsSSxe72/c8oPBx8uo7LzcQu4rNg+gPlxhRxx2dCsUMSqzLU4LZP0LD4xfhx6oLBNxcxKj3nsLvyd756w44oSXIG2RGMOVRJzz+UJ4lzoLPX4jslNAtSW/SsP/ANQEZ+OmdbwtGOb2bnswlL10T8lRazRJeOXQVL7JYk/3ZHiUj1VD8eAlimzXK7Fz9WH+YfJ4h8RAtYJGlPYyZmVIH+Y/JMS+JiUuHYwdjR+abLHUn5CF+J8g/D+ZYdl5I97Eyx0P/tC8eX+IeClzkH+CYJOeKTzYfuYXi5P8Q8OH+QDgMCm5nTD/AJR9InxpvkkL+l/kESMA/wDfq8Ehv+2H40/In+l3HolYXIYbEK4O4MJ5Jrqhrw+zLLlSEs+DIfKuYx9Yh5p3z/Y0hieS3DG3RqTLN6cDK8VLcdYNcu7/AGM7X+I2iYkFRw+FQP8ADV8Ggc5Lqy4RcmkooahU9u6vDpz92W/31hdd/mElOLppIriJs9NzikAuAwlhrnO5tqekL3Fz+ZWKGTJKl8vvyEpnqUEqOOUBrZKW8AM8s4m4UaS4fiVJpb12Xf7ozTcVKelWKxCksXNTXcBIyYDP4RWuKey/YcuGzJrG71Ply3XX4rYUJ2EFq562IB75Zr5cv2geXsjqh7F4mTSk0m+jf7PbmzHPxsrNMgBL/nUokhjq7Euxidbujqx+ycTfh6tUuvvVXz80L/iVrSpYOhpfQBr5nV4La2RnH2dixS/qr0TdJ73z9Ap2yvQIQWtSgXccTq/HpCfddDB4+DxZt0nDZXqvd9a5uuq8nvuFW0cQoe/Y52Gj5OOJ46QWuTHPPwEI+7G35X+7f8chUqXOuCtnLm+ZIzt92iJSgc8+NwJpxg1+n15vzLSsGtu8vjnwOdzClkj0Rll9o+JtGKXn152r6P8AT9BowwObnLWM9bXI5p8VOa5L9EvkAYJILsddS2fjD8SXIxlOfNljIT+kddYSlIjU1uXCQOHg0K2Gt1RWYUnNKTfUDzhrV3ZNsoyBahB5AD6Qap92KyGXLOaUXzFIMGua5NgASJYL0IfJ2HhB4mRqrYFZmHknNCOLkCGp5VybAJwckB6Ef0jpC8XL3f6jsr7PIOaEf0jxh+JlXJv9QsJwMkggoSzvlbpAs2VO0wKHZcjRCWLAt84f4jL3AWrZki/cS5cPyOcV+Izd2Ak7JkH8vxP1jRcVmXUdhOyJJ/L9/OGuJydwOtL9uFn8HLjrfKOuTh/j9Dq1zHITj1P+JLHg1mzs0Rqj0iVryPqVnyMSn+0xSkh2YA3J0Gjw9df2o1wYc2aVRfm/JBGzSU1HFTCCM3b0eF4j6UOXD5FPQ7sr/CpNyqfMUxv3w2bHryhPJfUl8PKNOW19/wBROKw8hJIFagAT7zgsWz8HjJ5N6s2xYcTaxzdXT1fDl+vPYKFYXRCiddPAH9oiTX2x5fZeTHDW1a8ndruvvmXGNw6WaWCLu4yu6RnCTaeyNsfsXiGr0pbdXX1+ZT+Lge7KknMOQxPAjmw+2itVdDN4OGjNQd2/K9+32vmZsTthRcWCe81gGBDMOesFO7OvhODyY56lpapNPpez6L1LntDN7p7pDFnAIOlxr+8V73c3/BcNFTc5eb01t6WzNi8dMm0lZGThhYA625RLfOxcPm4bh4+Pj1VdNPr6pfVjZWNnAMJhazE+ByJz8IlyRz5uM4fLuoq/R7r4dfvuKmY9RJO8qOZD6fMfUwaG+aOeHG4XHQ40nzfNr9fvZbFETVEEpUXdzcg8G0BOtoNCTpo2w+0cWPSmtVKt4p/fmWlSarKqbR4TbXI1l7bb93HCvXn9OXQKsKeWWfm+mWfwgUkZv2xxGmqV93z9fj1D7A5d/Bs/u0HiUjnftDO0t+X390Pk4UEnQcLEHg4jOU9jkycTnyS1znuv29DQjCJqJqDm5AyP0zMZvI6SoyeW61SZbcSP0vfxvy4ZCDxMg3kxvu/UhlpBs/kLaw9UqMXKPNF7O1Pr45xNuuY1kj2GFf6Rbi59Imn1Kc1WyFzByB5/GGmjFtMoZZyZ31uYdiJQ2Z8rB9INSfIdCVk636eH35xSJ8yyVH7HR3hUhApDXfO1tM4dtPYVCFEDQk5/tFbgQoOYT0FoL6WBEvwA1vnA6ABJuW6i7fSACd5rAwbXuIKCSC6W8vv/AEgdLkwC0AwE8D8DADABYGxhjIAXdhwsYBE5/vBdjsartCo97uVcACTrYHjHa5Sb2PV4vhpYfeXK63+6M8zbkxQa9iC1gQQb5kP+0Q4t82c+PivDpqO+/puYp+NUsB1AsXN8iWfLPPhaBRpns45x0tY04zkr2e3Wk+iQtEwAOCPeAZzzZoHF2ellzXxCjquFbrbo91/1c2XM8O4Jc8eeWekLS6MMnhwis0YqSUtVb7Klf7rl6IZ32TVcEOEv4ZcW5cIj3bdHBPi8GWa0pQd6rrzb7dfmKRPGQEyprlmHL7fWLcHz2oqPtzPjyu/y3y/3z8xiUnR2B1cc3D8/lxhPzJn7aco0lz527XPnW3oVmlRDUJIc65NkQBqTr4xUIq+Z5/4mc3Ftbrk/kGVgy6VF051ZnUWAyaws0OUqTXPsPxsilqTry6fAb7No5NjmOP38YnluYylKV3W/ZGhGzXTSBa7vn9u0Z+KlK2OOOWktK2OM2HiQ7Hq8OXFJbD8JJbmkbPGpIPTPrpaMfxC6C0Q7jRg0hi/RsvFoh529qC4rqRKxZuNw3yiW22J5OxVyXyByANn0uDD5EW5FDLWQOPxvn6RWqKCUWyiwwa4yvfXlwhrfchwXIiarDOzZamG1GiHjoMuUfA25eHSJbQPHtZdAXm/Bn58IluPUjTuNdRAJY8WbOI93kgoqJgGZ4sONoHF9grsGriPAty+zBXYdML5gDQB/R4PMQtSwTpldzrq8NKkNJ3sJmJLhz5edouNUNwaLy0NfLPNrv15QNiSRDMAuxZuDZQ9O1GkoRStMrWGfI6WPzhKLJUFIvWxdyeOXRngcVVFPHHuL3r5gNzbPkIeghQRDiQOXPj5QeFJorw9rRU4jUBnLX1/aGodydG3Ioqeqp7fED4+IilCND0UV3yg+XEaZWs/yh6IvuUoQopvFPduXGK0RrmLQudi94S9s+H3lFKCKjisYhK73ez/SG4xRfgUrLKlqYEn45N4RLSsPw9K2zgGY/ugtlbTgWPXJ47VFrmd0uMhBJYo3Hs99+/b0pD07MmKUDSlSQLVOGJLqLau41GUNzio1dPyOKeJzlcUbP4bNURXQEjgC+X3xjn8SEV7t2aQx5I7dBkvZRclzzbujoPvKJebYlwm0NOz0WqALBgM7c3ziPFfQFF8tQ2Xh0CwSA3Q9Ihzb5sWmMR/sw4eP31ifEHphXIZ7Kn5kXifFY1CHUYZQDN4n5wlk7mn5VsEJTkb6u1uphOT7Euuo/eS+CWAd/CM6mW9LQ2XMYMBkMhl4REo2xptIzT8UlnzbThlmfvKLjjZnORCuoP3QHF9eRzilBoajtdF5S0Zm55FrW42tEyjLoChDruPVux+Vjxd/t4zuY7xr1FlSbgkA/OD3uZMpQewVp/mHxt56wEUv8kIMwG/J+ltfvKK0sycollEZvkHI11yg3JbTexFKJB7hys9s78ftoa58xOzPOmFrjK4ZrgdfHzikl0FsUmKzspnzL66DPnFJeYt3sVTiQpwzaB3y08+cN42hqLAJiWDFwC9izC99dOUPTJhTbGLnPnUH5N8YnQ0VUlzClWoLhvPLj95wq3oh8xM1VwoW1c6RcV0Y9LQEkN52bQQbiSaIBmztfnzN4bfcely6DJQOpBYZD3X6xLr75goWrLk24/eXhaFW4UImc216PaLXkJi5svOwHh1/byi4zZXiOtgLQ1nBYH0gU29xqcurKSlFrqv+XiR8socuexOuQZhGT5N8vu0SrI3Fy7nVn9C1ot7FpMstZ4a2v6tDTLeSS2KomFJz4i3m2UN7k65DUluF3zzz14RL3NoZaDJQL2GX0jdNm2NGrB+75+sYZDZchh94dPQRF7D6oMz3m8YziRL8xED5+sDM65lVZCAprYiTp4fKEzJ7JD56QxPMQlzKfM5mNUXN9B6R0YkqKyumaFKNIudIzjzYT/KQpASsgXBLHhlF/wB1GT/KLwqi+egismyVGuN7/AE8PS8VHmyGvfoYBYdPUxlNvUc829VDki46ekZTexrm2SomCUa1By3CM8q91M5U9wTDmdWPqqL/ANfQ2fT4DcYb9YiPIjJ+YGIF+h9BFQZBE/fxgNopW/QrKUSC5+2hUN9S8oeg9IUmZvmCeHN/1f8AiYI7ffmW0qRjxRZ2t3R6tHTj6G2L8wvDfm/xCNZflTNYJWwzEik2GUaYnsimNwheWX/UI5sqqRztLS35iMce+ocAluVxlGsEtFkt+58CJOR/nA+BjP8AgUXsjrShY/4B8/oPKMszpnXLkvQxY3IcwH53OcOP5jkyLb4fUyKUaRc5xrW5gxsvPr9IzlyYug+b+bp8oS5kmXU/epi+hURMy6S/H6xrj5lL8pEi/Q+piJCQxZy6+ghJczaWzFSz6iLoziVJv1+ZgQhyhY/fCB8zpr3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2009197"/>
            <a:ext cx="8767382" cy="412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41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99</TotalTime>
  <Words>810</Words>
  <Application>Microsoft Office PowerPoint</Application>
  <PresentationFormat>Широкоэкранный</PresentationFormat>
  <Paragraphs>31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Легкий дым</vt:lpstr>
      <vt:lpstr>Улицы Самары. Улица Д. Шостаковича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Улица Фрунзе, 140 – второй адрес, где жил Шостакович.</vt:lpstr>
      <vt:lpstr>Улица Фрунзе, 146 – еще один адрес, где проживал композитор. Мемориальную доску установили на этом доме.</vt:lpstr>
      <vt:lpstr>После премьеры 7 симфонии в марте 1942 г. Шостакович получил большую четырехкомнатную квартиру с отдельным кабинетом, роялем и видом на Волгу по адресу ул. Вилоновская, д.2А кв.2.</vt:lpstr>
      <vt:lpstr>А это здание Самарского гарнизонного дома офицеров. Сокращенно его называют ОДО. Сейчас в нем расположено несколько различных организаций. В концертном зале ОДО проходят выступления приезжих звезд. Также располагается детский театр мюзикла «Страна мечты». </vt:lpstr>
      <vt:lpstr>Презентация PowerPoint</vt:lpstr>
      <vt:lpstr>СПАСИБО ЗА ВНИМАНИЕ!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Улицы Самары</dc:title>
  <dc:creator>1</dc:creator>
  <cp:lastModifiedBy>1</cp:lastModifiedBy>
  <cp:revision>12</cp:revision>
  <dcterms:created xsi:type="dcterms:W3CDTF">2016-01-26T10:43:40Z</dcterms:created>
  <dcterms:modified xsi:type="dcterms:W3CDTF">2016-01-27T10:02:32Z</dcterms:modified>
</cp:coreProperties>
</file>