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86" r:id="rId2"/>
    <p:sldId id="256" r:id="rId3"/>
    <p:sldId id="257" r:id="rId4"/>
    <p:sldId id="258" r:id="rId5"/>
    <p:sldId id="260" r:id="rId6"/>
    <p:sldId id="261" r:id="rId7"/>
    <p:sldId id="262" r:id="rId8"/>
    <p:sldId id="263" r:id="rId9"/>
    <p:sldId id="264" r:id="rId10"/>
    <p:sldId id="265" r:id="rId11"/>
    <p:sldId id="266" r:id="rId12"/>
    <p:sldId id="287" r:id="rId13"/>
    <p:sldId id="288" r:id="rId14"/>
    <p:sldId id="267" r:id="rId15"/>
    <p:sldId id="268" r:id="rId16"/>
    <p:sldId id="269" r:id="rId17"/>
    <p:sldId id="271" r:id="rId18"/>
    <p:sldId id="273" r:id="rId19"/>
    <p:sldId id="275" r:id="rId20"/>
    <p:sldId id="284" r:id="rId21"/>
    <p:sldId id="292" r:id="rId22"/>
    <p:sldId id="298" r:id="rId23"/>
    <p:sldId id="299" r:id="rId24"/>
    <p:sldId id="293" r:id="rId25"/>
    <p:sldId id="294" r:id="rId26"/>
    <p:sldId id="295" r:id="rId27"/>
    <p:sldId id="296" r:id="rId28"/>
    <p:sldId id="291" r:id="rId29"/>
    <p:sldId id="270" r:id="rId30"/>
    <p:sldId id="297" r:id="rId31"/>
  </p:sldIdLst>
  <p:sldSz cx="9144000" cy="6858000" type="screen4x3"/>
  <p:notesSz cx="6858000" cy="9144000"/>
  <p:defaultTextStyle>
    <a:defPPr>
      <a:defRPr lang="ru-RU"/>
    </a:defPPr>
    <a:lvl1pPr algn="ctr" rtl="0" fontAlgn="base">
      <a:spcBef>
        <a:spcPct val="0"/>
      </a:spcBef>
      <a:spcAft>
        <a:spcPct val="0"/>
      </a:spcAft>
      <a:defRPr b="1" kern="1200">
        <a:solidFill>
          <a:schemeClr val="tx1"/>
        </a:solidFill>
        <a:latin typeface="Arial" charset="0"/>
        <a:ea typeface="+mn-ea"/>
        <a:cs typeface="Arial" charset="0"/>
      </a:defRPr>
    </a:lvl1pPr>
    <a:lvl2pPr marL="457200" algn="ctr" rtl="0" fontAlgn="base">
      <a:spcBef>
        <a:spcPct val="0"/>
      </a:spcBef>
      <a:spcAft>
        <a:spcPct val="0"/>
      </a:spcAft>
      <a:defRPr b="1" kern="1200">
        <a:solidFill>
          <a:schemeClr val="tx1"/>
        </a:solidFill>
        <a:latin typeface="Arial" charset="0"/>
        <a:ea typeface="+mn-ea"/>
        <a:cs typeface="Arial" charset="0"/>
      </a:defRPr>
    </a:lvl2pPr>
    <a:lvl3pPr marL="914400" algn="ctr" rtl="0" fontAlgn="base">
      <a:spcBef>
        <a:spcPct val="0"/>
      </a:spcBef>
      <a:spcAft>
        <a:spcPct val="0"/>
      </a:spcAft>
      <a:defRPr b="1" kern="1200">
        <a:solidFill>
          <a:schemeClr val="tx1"/>
        </a:solidFill>
        <a:latin typeface="Arial" charset="0"/>
        <a:ea typeface="+mn-ea"/>
        <a:cs typeface="Arial" charset="0"/>
      </a:defRPr>
    </a:lvl3pPr>
    <a:lvl4pPr marL="1371600" algn="ctr" rtl="0" fontAlgn="base">
      <a:spcBef>
        <a:spcPct val="0"/>
      </a:spcBef>
      <a:spcAft>
        <a:spcPct val="0"/>
      </a:spcAft>
      <a:defRPr b="1" kern="1200">
        <a:solidFill>
          <a:schemeClr val="tx1"/>
        </a:solidFill>
        <a:latin typeface="Arial" charset="0"/>
        <a:ea typeface="+mn-ea"/>
        <a:cs typeface="Arial" charset="0"/>
      </a:defRPr>
    </a:lvl4pPr>
    <a:lvl5pPr marL="1828800" algn="ctr"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p:cViewPr varScale="1">
        <p:scale>
          <a:sx n="67" d="100"/>
          <a:sy n="67" d="100"/>
        </p:scale>
        <p:origin x="-9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b="0">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EECCE205-FE61-45E3-887E-73DD53021598}" type="datetimeFigureOut">
              <a:rPr lang="ru-RU"/>
              <a:pPr>
                <a:defRPr/>
              </a:pPr>
              <a:t>23.03.2019</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B8E351E4-B78C-44AE-9DB1-F2F6D0EF56BB}" type="slidenum">
              <a:rPr lang="ru-RU"/>
              <a:pPr>
                <a:defRPr/>
              </a:pPr>
              <a:t>‹#›</a:t>
            </a:fld>
            <a:endParaRPr lang="ru-RU"/>
          </a:p>
        </p:txBody>
      </p:sp>
    </p:spTree>
  </p:cSld>
  <p:clrMapOvr>
    <a:masterClrMapping/>
  </p:clrMapOvr>
  <p:transition spd="med">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0B17A77E-743E-431C-AE0E-B605F48E361D}" type="datetimeFigureOut">
              <a:rPr lang="ru-RU"/>
              <a:pPr>
                <a:defRPr/>
              </a:pPr>
              <a:t>23.03.2019</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2B134AB-0953-437E-B56F-9A2049C45387}" type="slidenum">
              <a:rPr lang="ru-RU"/>
              <a:pPr>
                <a:defRPr/>
              </a:pPr>
              <a:t>‹#›</a:t>
            </a:fld>
            <a:endParaRPr lang="ru-RU"/>
          </a:p>
        </p:txBody>
      </p:sp>
    </p:spTree>
  </p:cSld>
  <p:clrMapOvr>
    <a:masterClrMapping/>
  </p:clrMapOvr>
  <p:transition spd="med">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C00EB5AE-FF92-4908-AA4A-64EC5A185E1C}" type="datetimeFigureOut">
              <a:rPr lang="ru-RU"/>
              <a:pPr>
                <a:defRPr/>
              </a:pPr>
              <a:t>23.03.2019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5C7392-BEA9-42BA-973B-FB441AA79630}" type="slidenum">
              <a:rPr lang="ru-RU"/>
              <a:pPr>
                <a:defRPr/>
              </a:pPr>
              <a:t>‹#›</a:t>
            </a:fld>
            <a:endParaRPr lang="ru-RU"/>
          </a:p>
        </p:txBody>
      </p:sp>
    </p:spTree>
  </p:cSld>
  <p:clrMapOvr>
    <a:masterClrMapping/>
  </p:clrMapOvr>
  <p:transition spd="med">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838200"/>
          </a:xfrm>
        </p:spPr>
        <p:txBody>
          <a:bodyPr/>
          <a:lstStyle/>
          <a:p>
            <a:r>
              <a:rPr lang="ru-RU"/>
              <a:t>Образец заголовка</a:t>
            </a:r>
          </a:p>
        </p:txBody>
      </p:sp>
      <p:sp>
        <p:nvSpPr>
          <p:cNvPr id="3" name="Содержимое 2"/>
          <p:cNvSpPr>
            <a:spLocks noGrp="1"/>
          </p:cNvSpPr>
          <p:nvPr>
            <p:ph idx="1"/>
          </p:nvPr>
        </p:nvSpPr>
        <p:spPr>
          <a:xfrm>
            <a:off x="304800" y="1554163"/>
            <a:ext cx="8686800" cy="45259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477000" y="76200"/>
            <a:ext cx="2514600" cy="288925"/>
          </a:xfrm>
        </p:spPr>
        <p:txBody>
          <a:bodyPr/>
          <a:lstStyle>
            <a:lvl1pPr>
              <a:defRPr/>
            </a:lvl1pPr>
          </a:lstStyle>
          <a:p>
            <a:pPr>
              <a:defRPr/>
            </a:pPr>
            <a:fld id="{27F7B39B-748C-4E57-A4E6-F4671C06E48B}" type="datetimeFigureOut">
              <a:rPr lang="ru-RU"/>
              <a:pPr>
                <a:defRPr/>
              </a:pPr>
              <a:t>23.03.2019</a:t>
            </a:fld>
            <a:endParaRPr lang="ru-RU"/>
          </a:p>
        </p:txBody>
      </p:sp>
      <p:sp>
        <p:nvSpPr>
          <p:cNvPr id="5" name="Нижний колонтитул 4"/>
          <p:cNvSpPr>
            <a:spLocks noGrp="1"/>
          </p:cNvSpPr>
          <p:nvPr>
            <p:ph type="ftr" sz="quarter" idx="11"/>
          </p:nvPr>
        </p:nvSpPr>
        <p:spPr>
          <a:xfrm>
            <a:off x="3124200" y="76200"/>
            <a:ext cx="3352800" cy="2889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229600" y="6477000"/>
            <a:ext cx="762000" cy="244475"/>
          </a:xfrm>
        </p:spPr>
        <p:txBody>
          <a:bodyPr/>
          <a:lstStyle>
            <a:lvl1pPr>
              <a:defRPr/>
            </a:lvl1pPr>
          </a:lstStyle>
          <a:p>
            <a:pPr>
              <a:defRPr/>
            </a:pPr>
            <a:fld id="{46226835-971A-42DC-8C6B-8E781B9FF78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1AB6C93D-B012-4E8C-9A91-CCE1A35531B8}" type="datetimeFigureOut">
              <a:rPr lang="ru-RU"/>
              <a:pPr>
                <a:defRPr/>
              </a:pPr>
              <a:t>23.03.2019</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C2444ECA-DF9F-4844-8D38-47CEE3E2C7B7}" type="slidenum">
              <a:rPr lang="ru-RU"/>
              <a:pPr>
                <a:defRPr/>
              </a:pPr>
              <a:t>‹#›</a:t>
            </a:fld>
            <a:endParaRPr lang="ru-RU"/>
          </a:p>
        </p:txBody>
      </p:sp>
    </p:spTree>
  </p:cSld>
  <p:clrMapOvr>
    <a:masterClrMapping/>
  </p:clrMapOvr>
  <p:transition spd="med">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b="0">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8FEDBE3F-E431-4781-BDBD-A5F1C3FAA650}" type="datetimeFigureOut">
              <a:rPr lang="ru-RU"/>
              <a:pPr>
                <a:defRPr/>
              </a:pPr>
              <a:t>23.03.2019</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0F9B8F62-DFE2-4800-9F90-03A8E522202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1221D5E8-CD6D-426D-957C-2354D66CD95F}" type="datetimeFigureOut">
              <a:rPr lang="ru-RU"/>
              <a:pPr>
                <a:defRPr/>
              </a:pPr>
              <a:t>23.03.2019</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8691E5C4-B568-49D7-98A1-F15DB181CB25}" type="slidenum">
              <a:rPr lang="ru-RU"/>
              <a:pPr>
                <a:defRPr/>
              </a:pPr>
              <a:t>‹#›</a:t>
            </a:fld>
            <a:endParaRPr lang="ru-RU"/>
          </a:p>
        </p:txBody>
      </p:sp>
    </p:spTree>
  </p:cSld>
  <p:clrMapOvr>
    <a:masterClrMapping/>
  </p:clrMapOvr>
  <p:transition spd="med">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b="0">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E27630E1-E212-4A05-8E2C-8CC006197AB4}" type="datetimeFigureOut">
              <a:rPr lang="ru-RU"/>
              <a:pPr>
                <a:defRPr/>
              </a:pPr>
              <a:t>23.03.2019</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FB0C43F5-5988-4583-B348-4AFC229C09AD}" type="slidenum">
              <a:rPr lang="ru-RU"/>
              <a:pPr>
                <a:defRPr/>
              </a:pPr>
              <a:t>‹#›</a:t>
            </a:fld>
            <a:endParaRPr lang="ru-RU"/>
          </a:p>
        </p:txBody>
      </p:sp>
    </p:spTree>
  </p:cSld>
  <p:clrMapOvr>
    <a:masterClrMapping/>
  </p:clrMapOvr>
  <p:transition spd="med">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C2BCBA12-B1BB-411F-8BEB-E9CD2170627D}" type="datetimeFigureOut">
              <a:rPr lang="ru-RU"/>
              <a:pPr>
                <a:defRPr/>
              </a:pPr>
              <a:t>23.03.2019</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D7E24B56-FE52-4F74-8D4F-30F96E9EE210}" type="slidenum">
              <a:rPr lang="ru-RU"/>
              <a:pPr>
                <a:defRPr/>
              </a:pPr>
              <a:t>‹#›</a:t>
            </a:fld>
            <a:endParaRPr lang="ru-RU"/>
          </a:p>
        </p:txBody>
      </p:sp>
    </p:spTree>
  </p:cSld>
  <p:clrMapOvr>
    <a:masterClrMapping/>
  </p:clrMapOvr>
  <p:transition spd="med">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A1E412E0-3EAF-45C2-8545-BE1B8477935E}" type="datetimeFigureOut">
              <a:rPr lang="ru-RU"/>
              <a:pPr>
                <a:defRPr/>
              </a:pPr>
              <a:t>23.03.2019</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70B2125B-DF04-4651-A6C9-8599391C5ACE}" type="slidenum">
              <a:rPr lang="ru-RU"/>
              <a:pPr>
                <a:defRPr/>
              </a:pPr>
              <a:t>‹#›</a:t>
            </a:fld>
            <a:endParaRPr lang="ru-RU"/>
          </a:p>
        </p:txBody>
      </p:sp>
    </p:spTree>
  </p:cSld>
  <p:clrMapOvr>
    <a:masterClrMapping/>
  </p:clrMapOvr>
  <p:transition spd="med">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b="0">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ECED9F1-5326-4F01-96C7-F9B71C63A14A}" type="datetimeFigureOut">
              <a:rPr lang="ru-RU"/>
              <a:pPr>
                <a:defRPr/>
              </a:pPr>
              <a:t>23.03.2019</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F495D775-44A1-402C-929D-94EBEECF2BAF}" type="slidenum">
              <a:rPr lang="ru-RU"/>
              <a:pPr>
                <a:defRPr/>
              </a:pPr>
              <a:t>‹#›</a:t>
            </a:fld>
            <a:endParaRPr lang="ru-RU"/>
          </a:p>
        </p:txBody>
      </p:sp>
    </p:spTree>
  </p:cSld>
  <p:clrMapOvr>
    <a:masterClrMapping/>
  </p:clrMapOvr>
  <p:transition spd="med">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1606107E-C8D9-407D-9FE3-ED0E0551F3B1}" type="datetimeFigureOut">
              <a:rPr lang="ru-RU"/>
              <a:pPr>
                <a:defRPr/>
              </a:pPr>
              <a:t>23.03.2019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048EE930-BC58-4F72-AFEC-7CEF593A4974}" type="slidenum">
              <a:rPr lang="ru-RU"/>
              <a:pPr>
                <a:defRPr/>
              </a:pPr>
              <a:t>‹#›</a:t>
            </a:fld>
            <a:endParaRPr lang="ru-RU"/>
          </a:p>
        </p:txBody>
      </p:sp>
    </p:spTree>
  </p:cSld>
  <p:clrMapOvr>
    <a:masterClrMapping/>
  </p:clrMapOvr>
  <p:transition spd="med">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b="0">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b="0" smtClean="0">
                <a:solidFill>
                  <a:schemeClr val="accent1">
                    <a:shade val="75000"/>
                  </a:schemeClr>
                </a:solidFill>
                <a:latin typeface="+mn-lt"/>
                <a:cs typeface="+mn-cs"/>
              </a:defRPr>
            </a:lvl1pPr>
          </a:lstStyle>
          <a:p>
            <a:pPr>
              <a:defRPr/>
            </a:pPr>
            <a:fld id="{9506495E-0A2C-426F-9FC8-A3E024722268}" type="datetimeFigureOut">
              <a:rPr lang="ru-RU"/>
              <a:pPr>
                <a:defRPr/>
              </a:pPr>
              <a:t>23.03.2019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b="0" smtClean="0">
                <a:solidFill>
                  <a:schemeClr val="accent1">
                    <a:shade val="75000"/>
                  </a:schemeClr>
                </a:solidFill>
                <a:latin typeface="+mn-lt"/>
                <a:cs typeface="+mn-cs"/>
              </a:defRPr>
            </a:lvl1pPr>
          </a:lstStyle>
          <a:p>
            <a:pPr>
              <a:defRPr/>
            </a:pPr>
            <a:fld id="{F0DDE8F6-30D7-431E-8E72-E5037993E15D}"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b="0">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fontAlgn="auto">
              <a:spcBef>
                <a:spcPts val="0"/>
              </a:spcBef>
              <a:spcAft>
                <a:spcPts val="0"/>
              </a:spcAft>
              <a:defRPr/>
            </a:pPr>
            <a:endParaRPr lang="en-US" b="0">
              <a:latin typeface="+mn-lt"/>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67" r:id="rId4"/>
    <p:sldLayoutId id="2147483772" r:id="rId5"/>
    <p:sldLayoutId id="2147483766" r:id="rId6"/>
    <p:sldLayoutId id="2147483773" r:id="rId7"/>
    <p:sldLayoutId id="2147483774" r:id="rId8"/>
    <p:sldLayoutId id="2147483775" r:id="rId9"/>
    <p:sldLayoutId id="2147483765" r:id="rId10"/>
    <p:sldLayoutId id="2147483776" r:id="rId11"/>
    <p:sldLayoutId id="2147483768" r:id="rId12"/>
  </p:sldLayoutIdLst>
  <p:transition spd="med">
    <p:strips dir="ld"/>
  </p:transition>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file:///C:\Users\&#1070;&#1083;&#1105;&#1082;\Downloads\&#1048;&#1085;&#1075;&#1088;&#1077;&#1076;&#1080;&#1077;&#1085;&#1090;&#1099;%20&#1076;&#1083;&#1103;%20&#1090;&#1086;&#1088;&#1090;&#1072;%20&#1095;&#1077;&#1088;&#1077;&#1087;&#1072;&#1093;&#1072;.docx" TargetMode="Externa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wmf"/></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ctrTitle" idx="4294967295"/>
          </p:nvPr>
        </p:nvSpPr>
        <p:spPr bwMode="auto">
          <a:xfrm>
            <a:off x="785813" y="857250"/>
            <a:ext cx="7772400" cy="2513013"/>
          </a:xfrm>
          <a:noFill/>
        </p:spPr>
        <p:txBody>
          <a:bodyPr wrap="square" lIns="91440" tIns="45720" rIns="91440" bIns="45720" numCol="1" anchorCtr="0" compatLnSpc="1">
            <a:prstTxWarp prst="textNoShape">
              <a:avLst/>
            </a:prstTxWarp>
          </a:bodyPr>
          <a:lstStyle/>
          <a:p>
            <a:pPr algn="ctr"/>
            <a:r>
              <a:rPr lang="ru-RU" sz="4800" b="1" i="1" cap="none" smtClean="0">
                <a:effectLst/>
                <a:latin typeface="Times New Roman" pitchFamily="18" charset="0"/>
                <a:cs typeface="Times New Roman" pitchFamily="18" charset="0"/>
              </a:rPr>
              <a:t>Практическое применение математики</a:t>
            </a:r>
          </a:p>
        </p:txBody>
      </p:sp>
      <p:pic>
        <p:nvPicPr>
          <p:cNvPr id="46083" name="Picture 2" descr="http://a3.files.biography.com/image/upload/c_fit,cs_srgb,dpr_1.0,h_1200,q_80,w_1200/MTE1ODA0OTcxNjQyMDI5NTgx.jpg"/>
          <p:cNvPicPr>
            <a:picLocks noChangeAspect="1" noChangeArrowheads="1"/>
          </p:cNvPicPr>
          <p:nvPr/>
        </p:nvPicPr>
        <p:blipFill>
          <a:blip r:embed="rId2"/>
          <a:srcRect/>
          <a:stretch>
            <a:fillRect/>
          </a:stretch>
        </p:blipFill>
        <p:spPr bwMode="auto">
          <a:xfrm>
            <a:off x="285750" y="3429000"/>
            <a:ext cx="3071813" cy="3071813"/>
          </a:xfrm>
          <a:prstGeom prst="rect">
            <a:avLst/>
          </a:prstGeom>
          <a:noFill/>
          <a:ln w="9525">
            <a:noFill/>
            <a:miter lim="800000"/>
            <a:headEnd/>
            <a:tailEnd/>
          </a:ln>
        </p:spPr>
      </p:pic>
      <p:sp>
        <p:nvSpPr>
          <p:cNvPr id="46084" name="Прямоугольник 4"/>
          <p:cNvSpPr>
            <a:spLocks noChangeArrowheads="1"/>
          </p:cNvSpPr>
          <p:nvPr/>
        </p:nvSpPr>
        <p:spPr bwMode="auto">
          <a:xfrm>
            <a:off x="5651500" y="5589588"/>
            <a:ext cx="3286125" cy="396875"/>
          </a:xfrm>
          <a:prstGeom prst="rect">
            <a:avLst/>
          </a:prstGeom>
          <a:noFill/>
          <a:ln w="9525">
            <a:noFill/>
            <a:miter lim="800000"/>
            <a:headEnd/>
            <a:tailEnd/>
          </a:ln>
        </p:spPr>
        <p:txBody>
          <a:bodyPr>
            <a:spAutoFit/>
          </a:bodyPr>
          <a:lstStyle/>
          <a:p>
            <a:pPr algn="l"/>
            <a:r>
              <a:rPr lang="ru-RU" sz="2000" i="1">
                <a:latin typeface="Times New Roman" pitchFamily="18" charset="0"/>
                <a:cs typeface="Times New Roman" pitchFamily="18" charset="0"/>
              </a:rPr>
              <a:t>Карл Фридрих Гаусс</a:t>
            </a:r>
          </a:p>
        </p:txBody>
      </p:sp>
      <p:sp>
        <p:nvSpPr>
          <p:cNvPr id="46085" name="Прямоугольник 5"/>
          <p:cNvSpPr>
            <a:spLocks noChangeArrowheads="1"/>
          </p:cNvSpPr>
          <p:nvPr/>
        </p:nvSpPr>
        <p:spPr bwMode="auto">
          <a:xfrm>
            <a:off x="3425825" y="4365625"/>
            <a:ext cx="5718175" cy="519113"/>
          </a:xfrm>
          <a:prstGeom prst="rect">
            <a:avLst/>
          </a:prstGeom>
          <a:noFill/>
          <a:ln w="9525">
            <a:noFill/>
            <a:miter lim="800000"/>
            <a:headEnd/>
            <a:tailEnd/>
          </a:ln>
        </p:spPr>
        <p:txBody>
          <a:bodyPr wrap="none">
            <a:spAutoFit/>
          </a:bodyPr>
          <a:lstStyle/>
          <a:p>
            <a:pPr algn="l"/>
            <a:r>
              <a:rPr lang="ru-RU" sz="2800" b="0">
                <a:latin typeface="Times New Roman" pitchFamily="18" charset="0"/>
                <a:cs typeface="Times New Roman" pitchFamily="18" charset="0"/>
              </a:rPr>
              <a:t>«</a:t>
            </a:r>
            <a:r>
              <a:rPr lang="ru-RU" sz="2800">
                <a:latin typeface="Times New Roman" pitchFamily="18" charset="0"/>
                <a:cs typeface="Times New Roman" pitchFamily="18" charset="0"/>
              </a:rPr>
              <a:t>Математика</a:t>
            </a:r>
            <a:r>
              <a:rPr lang="ru-RU" sz="2800" b="0">
                <a:latin typeface="Times New Roman" pitchFamily="18" charset="0"/>
                <a:cs typeface="Times New Roman" pitchFamily="18" charset="0"/>
              </a:rPr>
              <a:t> – </a:t>
            </a:r>
            <a:r>
              <a:rPr lang="ru-RU" sz="2800">
                <a:latin typeface="Times New Roman" pitchFamily="18" charset="0"/>
                <a:cs typeface="Times New Roman" pitchFamily="18" charset="0"/>
              </a:rPr>
              <a:t>царица</a:t>
            </a:r>
            <a:r>
              <a:rPr lang="ru-RU" sz="2800" b="0">
                <a:latin typeface="Times New Roman" pitchFamily="18" charset="0"/>
                <a:cs typeface="Times New Roman" pitchFamily="18" charset="0"/>
              </a:rPr>
              <a:t> </a:t>
            </a:r>
            <a:r>
              <a:rPr lang="ru-RU" sz="2800">
                <a:latin typeface="Times New Roman" pitchFamily="18" charset="0"/>
                <a:cs typeface="Times New Roman" pitchFamily="18" charset="0"/>
              </a:rPr>
              <a:t>всех наук</a:t>
            </a:r>
            <a:r>
              <a:rPr lang="ru-RU" sz="2800" b="0">
                <a:latin typeface="Times New Roman" pitchFamily="18" charset="0"/>
                <a:cs typeface="Times New Roman" pitchFamily="18" charset="0"/>
              </a:rPr>
              <a:t>»</a:t>
            </a:r>
          </a:p>
        </p:txBody>
      </p:sp>
    </p:spTree>
  </p:cSld>
  <p:clrMapOvr>
    <a:masterClrMapping/>
  </p:clrMapOvr>
  <p:transition spd="med">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22530" name="Содержимое 2"/>
          <p:cNvSpPr>
            <a:spLocks noGrp="1"/>
          </p:cNvSpPr>
          <p:nvPr>
            <p:ph idx="1"/>
          </p:nvPr>
        </p:nvSpPr>
        <p:spPr/>
        <p:txBody>
          <a:bodyPr/>
          <a:lstStyle/>
          <a:p>
            <a:pPr>
              <a:buFont typeface="Wingdings 2" pitchFamily="18" charset="2"/>
              <a:buNone/>
            </a:pPr>
            <a:r>
              <a:rPr lang="ru-RU" i="1" smtClean="0">
                <a:solidFill>
                  <a:srgbClr val="7030A0"/>
                </a:solidFill>
              </a:rPr>
              <a:t>     </a:t>
            </a:r>
            <a:r>
              <a:rPr lang="ru-RU" sz="2800" i="1" smtClean="0">
                <a:solidFill>
                  <a:srgbClr val="7030A0"/>
                </a:solidFill>
              </a:rPr>
              <a:t>Математика применяется практически во всех областях человеческой деятельности, в разных профессиях. Убедимся в этом на примере. Посмотрим, как используются математические знания в кулинарии, торговле, в раскрое одежды и в строительстве.</a:t>
            </a:r>
          </a:p>
          <a:p>
            <a:endParaRPr lang="ru-RU" sz="2800" smtClean="0"/>
          </a:p>
        </p:txBody>
      </p:sp>
      <p:pic>
        <p:nvPicPr>
          <p:cNvPr id="7170" name="Picture 2" descr="H:\альмира  картинки по математике\i (30).jpg"/>
          <p:cNvPicPr>
            <a:picLocks noChangeAspect="1" noChangeArrowheads="1"/>
          </p:cNvPicPr>
          <p:nvPr/>
        </p:nvPicPr>
        <p:blipFill>
          <a:blip r:embed="rId2" cstate="print"/>
          <a:srcRect/>
          <a:stretch>
            <a:fillRect/>
          </a:stretch>
        </p:blipFill>
        <p:spPr bwMode="auto">
          <a:xfrm>
            <a:off x="857224" y="142852"/>
            <a:ext cx="116205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5" name="Рисунок 4" descr="i (14).jpg"/>
          <p:cNvPicPr>
            <a:picLocks noChangeAspect="1"/>
          </p:cNvPicPr>
          <p:nvPr/>
        </p:nvPicPr>
        <p:blipFill>
          <a:blip r:embed="rId3" cstate="print"/>
          <a:stretch>
            <a:fillRect/>
          </a:stretch>
        </p:blipFill>
        <p:spPr>
          <a:xfrm>
            <a:off x="3714744" y="214290"/>
            <a:ext cx="1643074"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6" name="Рисунок 5" descr="i (13).jpg"/>
          <p:cNvPicPr>
            <a:picLocks noChangeAspect="1"/>
          </p:cNvPicPr>
          <p:nvPr/>
        </p:nvPicPr>
        <p:blipFill>
          <a:blip r:embed="rId4" cstate="print"/>
          <a:stretch>
            <a:fillRect/>
          </a:stretch>
        </p:blipFill>
        <p:spPr>
          <a:xfrm>
            <a:off x="642910" y="5143512"/>
            <a:ext cx="17907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7" name="Рисунок 6" descr="i (15).jpg"/>
          <p:cNvPicPr>
            <a:picLocks noChangeAspect="1"/>
          </p:cNvPicPr>
          <p:nvPr/>
        </p:nvPicPr>
        <p:blipFill>
          <a:blip r:embed="rId5" cstate="print"/>
          <a:stretch>
            <a:fillRect/>
          </a:stretch>
        </p:blipFill>
        <p:spPr>
          <a:xfrm>
            <a:off x="6715140" y="5072074"/>
            <a:ext cx="1590675"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8" name="Рисунок 7" descr="i (16).jpg"/>
          <p:cNvPicPr>
            <a:picLocks noChangeAspect="1"/>
          </p:cNvPicPr>
          <p:nvPr/>
        </p:nvPicPr>
        <p:blipFill>
          <a:blip r:embed="rId6" cstate="print"/>
          <a:stretch>
            <a:fillRect/>
          </a:stretch>
        </p:blipFill>
        <p:spPr>
          <a:xfrm>
            <a:off x="3714744" y="5072074"/>
            <a:ext cx="17907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9" name="Рисунок 8" descr="i (17).jpg"/>
          <p:cNvPicPr>
            <a:picLocks noChangeAspect="1"/>
          </p:cNvPicPr>
          <p:nvPr/>
        </p:nvPicPr>
        <p:blipFill>
          <a:blip r:embed="rId7" cstate="print"/>
          <a:stretch>
            <a:fillRect/>
          </a:stretch>
        </p:blipFill>
        <p:spPr>
          <a:xfrm>
            <a:off x="6929454" y="214290"/>
            <a:ext cx="1819275"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u="sng" dirty="0"/>
              <a:t>Математика в кулинарии</a:t>
            </a:r>
            <a:endParaRPr lang="ru-RU" dirty="0"/>
          </a:p>
        </p:txBody>
      </p:sp>
      <p:sp>
        <p:nvSpPr>
          <p:cNvPr id="4" name="Содержимое 3"/>
          <p:cNvSpPr>
            <a:spLocks noGrp="1"/>
          </p:cNvSpPr>
          <p:nvPr>
            <p:ph sz="half" idx="2"/>
          </p:nvPr>
        </p:nvSpPr>
        <p:spPr>
          <a:xfrm>
            <a:off x="4648200" y="1285875"/>
            <a:ext cx="4343400" cy="5038725"/>
          </a:xfrm>
        </p:spPr>
        <p:txBody>
          <a:bodyPr>
            <a:normAutofit fontScale="62500" lnSpcReduction="20000"/>
          </a:bodyPr>
          <a:lstStyle/>
          <a:p>
            <a:pPr fontAlgn="auto">
              <a:spcAft>
                <a:spcPts val="0"/>
              </a:spcAft>
              <a:buFont typeface="Wingdings 2"/>
              <a:buNone/>
              <a:defRPr/>
            </a:pPr>
            <a:r>
              <a:rPr lang="ru-RU" dirty="0" smtClean="0"/>
              <a:t>      Математика </a:t>
            </a:r>
            <a:r>
              <a:rPr lang="ru-RU" dirty="0"/>
              <a:t>в кулинарии имеет большое значение, так как для приготовления любого блюда должен соблюдаться рецепт. В рецепте указывается точное соотношение продуктов, которое необходимо соблюдать в процессе приготовления. При взвешивании продуктов в кулинарии используются математические величины масса и объём. Ими тоже необходимо уметь пользоваться. Единицы времени играют далеко не последнюю роль в приготовлении блюд.  Приготовленные блюда нужно умело делить на порции, в чём нам опять же поможет математика.  </a:t>
            </a:r>
            <a:r>
              <a:rPr lang="ru-RU" dirty="0" smtClean="0">
                <a:hlinkClick r:id="rId2" action="ppaction://hlinkfile"/>
              </a:rPr>
              <a:t> </a:t>
            </a:r>
            <a:endParaRPr lang="ru-RU" dirty="0"/>
          </a:p>
        </p:txBody>
      </p:sp>
      <p:pic>
        <p:nvPicPr>
          <p:cNvPr id="3074" name="Picture 2" descr="H:\альмира  картинки по математике\i (8).jpg"/>
          <p:cNvPicPr>
            <a:picLocks noGrp="1" noChangeAspect="1" noChangeArrowheads="1"/>
          </p:cNvPicPr>
          <p:nvPr>
            <p:ph sz="half" idx="1"/>
          </p:nvPr>
        </p:nvPicPr>
        <p:blipFill>
          <a:blip r:embed="rId3" cstate="print"/>
          <a:srcRect/>
          <a:stretch>
            <a:fillRect/>
          </a:stretch>
        </p:blipFill>
        <p:spPr>
          <a:xfrm>
            <a:off x="1714480" y="1428736"/>
            <a:ext cx="1905000" cy="1428750"/>
          </a:xfrm>
          <a:prstGeom prst="round2DiagRect">
            <a:avLst>
              <a:gd name="adj1" fmla="val 16667"/>
              <a:gd name="adj2" fmla="val 0"/>
            </a:avLst>
          </a:prstGeom>
          <a:ln w="88900" cap="sq">
            <a:solidFill>
              <a:srgbClr val="00B050"/>
            </a:solidFill>
          </a:ln>
          <a:effectLst>
            <a:outerShdw blurRad="254000" algn="tl" rotWithShape="0">
              <a:srgbClr val="000000">
                <a:alpha val="43000"/>
              </a:srgbClr>
            </a:outerShdw>
          </a:effectLst>
        </p:spPr>
      </p:pic>
      <p:pic>
        <p:nvPicPr>
          <p:cNvPr id="3075" name="Picture 3" descr="H:\альмира  картинки по математике\i (9).jpg"/>
          <p:cNvPicPr>
            <a:picLocks noChangeAspect="1" noChangeArrowheads="1"/>
          </p:cNvPicPr>
          <p:nvPr/>
        </p:nvPicPr>
        <p:blipFill>
          <a:blip r:embed="rId4" cstate="print"/>
          <a:srcRect/>
          <a:stretch>
            <a:fillRect/>
          </a:stretch>
        </p:blipFill>
        <p:spPr bwMode="auto">
          <a:xfrm>
            <a:off x="500034" y="3071810"/>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3076" name="Picture 4" descr="H:\альмира  картинки по математике\i (10).jpg"/>
          <p:cNvPicPr>
            <a:picLocks noChangeAspect="1" noChangeArrowheads="1"/>
          </p:cNvPicPr>
          <p:nvPr/>
        </p:nvPicPr>
        <p:blipFill>
          <a:blip r:embed="rId5" cstate="print"/>
          <a:srcRect/>
          <a:stretch>
            <a:fillRect/>
          </a:stretch>
        </p:blipFill>
        <p:spPr bwMode="auto">
          <a:xfrm>
            <a:off x="1785918" y="4929198"/>
            <a:ext cx="2143125"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3077" name="Picture 5" descr="H:\альмира  картинки по математике\i (11).jpg"/>
          <p:cNvPicPr>
            <a:picLocks noChangeAspect="1" noChangeArrowheads="1"/>
          </p:cNvPicPr>
          <p:nvPr/>
        </p:nvPicPr>
        <p:blipFill>
          <a:blip r:embed="rId6" cstate="print"/>
          <a:srcRect/>
          <a:stretch>
            <a:fillRect/>
          </a:stretch>
        </p:blipFill>
        <p:spPr bwMode="auto">
          <a:xfrm>
            <a:off x="2928926" y="3071810"/>
            <a:ext cx="18669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ph type="title"/>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47107" name="Rectangle 3"/>
          <p:cNvSpPr>
            <a:spLocks noGrp="1"/>
          </p:cNvSpPr>
          <p:nvPr>
            <p:ph type="body" idx="1"/>
          </p:nvPr>
        </p:nvSpPr>
        <p:spPr/>
        <p:txBody>
          <a:bodyPr/>
          <a:lstStyle/>
          <a:p>
            <a:endParaRPr lang="ru-RU" smtClean="0"/>
          </a:p>
        </p:txBody>
      </p:sp>
      <p:pic>
        <p:nvPicPr>
          <p:cNvPr id="47109" name="Picture 5"/>
          <p:cNvPicPr>
            <a:picLocks noChangeAspect="1" noChangeArrowheads="1"/>
          </p:cNvPicPr>
          <p:nvPr/>
        </p:nvPicPr>
        <p:blipFill>
          <a:blip r:embed="rId2"/>
          <a:srcRect/>
          <a:stretch>
            <a:fillRect/>
          </a:stretch>
        </p:blipFill>
        <p:spPr bwMode="auto">
          <a:xfrm>
            <a:off x="0" y="404813"/>
            <a:ext cx="8675688" cy="6350000"/>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ph type="title"/>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48131" name="Rectangle 3"/>
          <p:cNvSpPr>
            <a:spLocks noGrp="1"/>
          </p:cNvSpPr>
          <p:nvPr>
            <p:ph type="body" idx="1"/>
          </p:nvPr>
        </p:nvSpPr>
        <p:spPr/>
        <p:txBody>
          <a:bodyPr/>
          <a:lstStyle/>
          <a:p>
            <a:endParaRPr lang="ru-RU" smtClean="0"/>
          </a:p>
        </p:txBody>
      </p:sp>
      <p:pic>
        <p:nvPicPr>
          <p:cNvPr id="48133" name="Picture 5"/>
          <p:cNvPicPr>
            <a:picLocks noChangeAspect="1" noChangeArrowheads="1"/>
          </p:cNvPicPr>
          <p:nvPr/>
        </p:nvPicPr>
        <p:blipFill>
          <a:blip r:embed="rId2"/>
          <a:srcRect/>
          <a:stretch>
            <a:fillRect/>
          </a:stretch>
        </p:blipFill>
        <p:spPr bwMode="auto">
          <a:xfrm>
            <a:off x="0" y="0"/>
            <a:ext cx="5940425" cy="4365625"/>
          </a:xfrm>
          <a:prstGeom prst="rect">
            <a:avLst/>
          </a:prstGeom>
          <a:noFill/>
        </p:spPr>
      </p:pic>
      <p:pic>
        <p:nvPicPr>
          <p:cNvPr id="48134" name="Picture 6"/>
          <p:cNvPicPr>
            <a:picLocks noChangeAspect="1" noChangeArrowheads="1"/>
          </p:cNvPicPr>
          <p:nvPr/>
        </p:nvPicPr>
        <p:blipFill>
          <a:blip r:embed="rId3"/>
          <a:srcRect/>
          <a:stretch>
            <a:fillRect/>
          </a:stretch>
        </p:blipFill>
        <p:spPr bwMode="auto">
          <a:xfrm>
            <a:off x="4500563" y="3152775"/>
            <a:ext cx="5610225" cy="3705225"/>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u="sng" dirty="0" smtClean="0"/>
              <a:t> </a:t>
            </a:r>
            <a:r>
              <a:rPr lang="ru-RU" u="sng" dirty="0"/>
              <a:t>Математика в торговле</a:t>
            </a:r>
            <a:endParaRPr lang="ru-RU" dirty="0"/>
          </a:p>
        </p:txBody>
      </p:sp>
      <p:sp>
        <p:nvSpPr>
          <p:cNvPr id="3" name="Содержимое 2"/>
          <p:cNvSpPr>
            <a:spLocks noGrp="1"/>
          </p:cNvSpPr>
          <p:nvPr>
            <p:ph sz="half" idx="1"/>
          </p:nvPr>
        </p:nvSpPr>
        <p:spPr/>
        <p:txBody>
          <a:bodyPr>
            <a:normAutofit fontScale="70000" lnSpcReduction="20000"/>
          </a:bodyPr>
          <a:lstStyle/>
          <a:p>
            <a:pPr fontAlgn="auto">
              <a:spcAft>
                <a:spcPts val="0"/>
              </a:spcAft>
              <a:buFont typeface="Wingdings 2"/>
              <a:buNone/>
              <a:defRPr/>
            </a:pPr>
            <a:r>
              <a:rPr lang="ru-RU" dirty="0" smtClean="0"/>
              <a:t>     Математика </a:t>
            </a:r>
            <a:r>
              <a:rPr lang="ru-RU" dirty="0"/>
              <a:t>в торговле </a:t>
            </a:r>
            <a:r>
              <a:rPr lang="ru-RU" dirty="0" smtClean="0"/>
              <a:t>имеет важнее </a:t>
            </a:r>
            <a:r>
              <a:rPr lang="ru-RU" dirty="0"/>
              <a:t>всего. Работники торговли должны хорошо знать числа, уметь их складывать и вычитать, умножать и делить. Без этого продавцы не смогли бы сосчитать товар в магазине. Не могли бы вести ведомости расхода и прихода прибыли в магазине. С помощью математических вычислений продавцы считают стоимость приобретённого покупателем товара, отсчитывают сдачу.</a:t>
            </a:r>
          </a:p>
          <a:p>
            <a:pPr fontAlgn="auto">
              <a:spcAft>
                <a:spcPts val="0"/>
              </a:spcAft>
              <a:buFont typeface="Wingdings 2"/>
              <a:buChar char=""/>
              <a:defRPr/>
            </a:pPr>
            <a:endParaRPr lang="ru-RU" dirty="0"/>
          </a:p>
        </p:txBody>
      </p:sp>
      <p:pic>
        <p:nvPicPr>
          <p:cNvPr id="5122" name="Picture 2" descr="H:\альмира  картинки по математике\i (22).jpg"/>
          <p:cNvPicPr>
            <a:picLocks noGrp="1" noChangeAspect="1" noChangeArrowheads="1"/>
          </p:cNvPicPr>
          <p:nvPr>
            <p:ph sz="half" idx="2"/>
          </p:nvPr>
        </p:nvPicPr>
        <p:blipFill>
          <a:blip r:embed="rId2" cstate="print"/>
          <a:srcRect/>
          <a:stretch>
            <a:fillRect/>
          </a:stretch>
        </p:blipFill>
        <p:spPr>
          <a:xfrm>
            <a:off x="5143504" y="1500174"/>
            <a:ext cx="2952771" cy="2214578"/>
          </a:xfrm>
          <a:prstGeom prst="round2DiagRect">
            <a:avLst>
              <a:gd name="adj1" fmla="val 16667"/>
              <a:gd name="adj2" fmla="val 0"/>
            </a:avLst>
          </a:prstGeom>
          <a:ln w="88900" cap="sq">
            <a:solidFill>
              <a:srgbClr val="00B050"/>
            </a:solidFill>
          </a:ln>
          <a:effectLst>
            <a:outerShdw blurRad="254000" algn="tl" rotWithShape="0">
              <a:srgbClr val="000000">
                <a:alpha val="43000"/>
              </a:srgbClr>
            </a:outerShdw>
          </a:effectLst>
        </p:spPr>
      </p:pic>
      <p:pic>
        <p:nvPicPr>
          <p:cNvPr id="5123" name="Picture 3" descr="H:\альмира  картинки по математике\i (23).jpg"/>
          <p:cNvPicPr>
            <a:picLocks noChangeAspect="1" noChangeArrowheads="1"/>
          </p:cNvPicPr>
          <p:nvPr/>
        </p:nvPicPr>
        <p:blipFill>
          <a:blip r:embed="rId3" cstate="print"/>
          <a:srcRect/>
          <a:stretch>
            <a:fillRect/>
          </a:stretch>
        </p:blipFill>
        <p:spPr bwMode="auto">
          <a:xfrm>
            <a:off x="5143504" y="3929066"/>
            <a:ext cx="1419228" cy="2046963"/>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6" name="Picture 4" descr="Рисунок14"/>
          <p:cNvPicPr>
            <a:picLocks noChangeAspect="1" noChangeArrowheads="1"/>
          </p:cNvPicPr>
          <p:nvPr/>
        </p:nvPicPr>
        <p:blipFill>
          <a:blip r:embed="rId4" cstate="print"/>
          <a:srcRect/>
          <a:stretch>
            <a:fillRect/>
          </a:stretch>
        </p:blipFill>
        <p:spPr bwMode="auto">
          <a:xfrm>
            <a:off x="7000892" y="4071942"/>
            <a:ext cx="1702798" cy="1808155"/>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u="sng" dirty="0"/>
              <a:t>Математика в раскрое одежды</a:t>
            </a:r>
            <a:endParaRPr lang="ru-RU" dirty="0"/>
          </a:p>
        </p:txBody>
      </p:sp>
      <p:sp>
        <p:nvSpPr>
          <p:cNvPr id="4" name="Содержимое 3"/>
          <p:cNvSpPr>
            <a:spLocks noGrp="1"/>
          </p:cNvSpPr>
          <p:nvPr>
            <p:ph sz="half" idx="2"/>
          </p:nvPr>
        </p:nvSpPr>
        <p:spPr/>
        <p:txBody>
          <a:bodyPr>
            <a:normAutofit fontScale="62500" lnSpcReduction="20000"/>
          </a:bodyPr>
          <a:lstStyle/>
          <a:p>
            <a:pPr fontAlgn="auto">
              <a:spcAft>
                <a:spcPts val="0"/>
              </a:spcAft>
              <a:buFont typeface="Wingdings 2"/>
              <a:buNone/>
              <a:defRPr/>
            </a:pPr>
            <a:r>
              <a:rPr lang="ru-RU" dirty="0" smtClean="0"/>
              <a:t>      Прежде </a:t>
            </a:r>
            <a:r>
              <a:rPr lang="ru-RU" dirty="0"/>
              <a:t>чем сшить одежду, необходимо снять все мерки с человека, и тут не обойтись без математики. Сантиметровой лентой нужно сделать замеры (длину рукавов, ширину, длину костюма или платья и другое), записывая их в тетрадь. Потом по журналу мод нужно выбрать фасон одежды и по ранее замеренным цифрам мерки рассчитать и начертить выкройку.  При помощи математических расчётов оставим запас ткани на припуск и подгиб, только после этого делаем раскрой ткани для шитья из него одежды.                                       </a:t>
            </a:r>
            <a:r>
              <a:rPr lang="ru-RU" b="1" dirty="0"/>
              <a:t>Как говорится, семь раз отмерь, один раз отрежь.</a:t>
            </a:r>
            <a:endParaRPr lang="ru-RU" dirty="0"/>
          </a:p>
        </p:txBody>
      </p:sp>
      <p:pic>
        <p:nvPicPr>
          <p:cNvPr id="8194" name="Picture 2" descr="H:\альмира  картинки по математике\i (32).jpg"/>
          <p:cNvPicPr>
            <a:picLocks noGrp="1" noChangeAspect="1" noChangeArrowheads="1"/>
          </p:cNvPicPr>
          <p:nvPr>
            <p:ph sz="half" idx="1"/>
          </p:nvPr>
        </p:nvPicPr>
        <p:blipFill>
          <a:blip r:embed="rId2" cstate="print"/>
          <a:srcRect/>
          <a:stretch>
            <a:fillRect/>
          </a:stretch>
        </p:blipFill>
        <p:spPr>
          <a:xfrm>
            <a:off x="1714480" y="1428736"/>
            <a:ext cx="2066925" cy="1428750"/>
          </a:xfrm>
          <a:prstGeom prst="round2DiagRect">
            <a:avLst>
              <a:gd name="adj1" fmla="val 16667"/>
              <a:gd name="adj2" fmla="val 0"/>
            </a:avLst>
          </a:prstGeom>
          <a:ln w="88900" cap="sq">
            <a:solidFill>
              <a:srgbClr val="00B050"/>
            </a:solidFill>
          </a:ln>
          <a:effectLst>
            <a:outerShdw blurRad="254000" algn="tl" rotWithShape="0">
              <a:srgbClr val="000000">
                <a:alpha val="43000"/>
              </a:srgbClr>
            </a:outerShdw>
          </a:effectLst>
        </p:spPr>
      </p:pic>
      <p:pic>
        <p:nvPicPr>
          <p:cNvPr id="8196" name="Picture 4" descr="H:\альмира  картинки по математике\i (34).jpg"/>
          <p:cNvPicPr>
            <a:picLocks noChangeAspect="1" noChangeArrowheads="1"/>
          </p:cNvPicPr>
          <p:nvPr/>
        </p:nvPicPr>
        <p:blipFill>
          <a:blip r:embed="rId3" cstate="print"/>
          <a:srcRect/>
          <a:stretch>
            <a:fillRect/>
          </a:stretch>
        </p:blipFill>
        <p:spPr bwMode="auto">
          <a:xfrm>
            <a:off x="1571604" y="4857760"/>
            <a:ext cx="22098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8197" name="Picture 5" descr="H:\альмира  картинки по математике\i (35).jpg"/>
          <p:cNvPicPr>
            <a:picLocks noChangeAspect="1" noChangeArrowheads="1"/>
          </p:cNvPicPr>
          <p:nvPr/>
        </p:nvPicPr>
        <p:blipFill>
          <a:blip r:embed="rId4" cstate="print"/>
          <a:srcRect/>
          <a:stretch>
            <a:fillRect/>
          </a:stretch>
        </p:blipFill>
        <p:spPr bwMode="auto">
          <a:xfrm>
            <a:off x="2786050" y="3071810"/>
            <a:ext cx="215265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8198" name="Picture 6" descr="H:\альмира  картинки по математике\i (36).jpg"/>
          <p:cNvPicPr>
            <a:picLocks noChangeAspect="1" noChangeArrowheads="1"/>
          </p:cNvPicPr>
          <p:nvPr/>
        </p:nvPicPr>
        <p:blipFill>
          <a:blip r:embed="rId5" cstate="print"/>
          <a:srcRect/>
          <a:stretch>
            <a:fillRect/>
          </a:stretch>
        </p:blipFill>
        <p:spPr bwMode="auto">
          <a:xfrm>
            <a:off x="642910" y="3071810"/>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57200"/>
            <a:ext cx="8559956" cy="841248"/>
          </a:xfrm>
        </p:spPr>
        <p:txBody>
          <a:bodyPr/>
          <a:lstStyle/>
          <a:p>
            <a:pPr algn="ctr" fontAlgn="auto">
              <a:spcAft>
                <a:spcPts val="0"/>
              </a:spcAft>
              <a:defRPr/>
            </a:pPr>
            <a:r>
              <a:rPr lang="ru-RU" u="sng" dirty="0" smtClean="0"/>
              <a:t> </a:t>
            </a:r>
            <a:r>
              <a:rPr lang="ru-RU" u="sng" dirty="0"/>
              <a:t>Математика в строительстве</a:t>
            </a:r>
            <a:endParaRPr lang="ru-RU" dirty="0"/>
          </a:p>
        </p:txBody>
      </p:sp>
      <p:sp>
        <p:nvSpPr>
          <p:cNvPr id="4" name="Содержимое 3"/>
          <p:cNvSpPr>
            <a:spLocks noGrp="1"/>
          </p:cNvSpPr>
          <p:nvPr>
            <p:ph sz="half" idx="2"/>
          </p:nvPr>
        </p:nvSpPr>
        <p:spPr/>
        <p:txBody>
          <a:bodyPr>
            <a:normAutofit fontScale="62500" lnSpcReduction="20000"/>
          </a:bodyPr>
          <a:lstStyle/>
          <a:p>
            <a:pPr fontAlgn="auto">
              <a:spcAft>
                <a:spcPts val="0"/>
              </a:spcAft>
              <a:buFont typeface="Wingdings 2"/>
              <a:buNone/>
              <a:defRPr/>
            </a:pPr>
            <a:r>
              <a:rPr lang="ru-RU" dirty="0" smtClean="0"/>
              <a:t>      В </a:t>
            </a:r>
            <a:r>
              <a:rPr lang="ru-RU" dirty="0"/>
              <a:t>строительстве без математики никак не обойтись. Посудите сами: Надо уметь измерять высоту, ширину, длину предметов? Надо. Надо уметь вычислять размеры дверей, окон, комнат, квартир? Надо. Как подсчитать количество нужного строительного материала, если не знаешь математику? Никак! Математику применяли ещё задолго до нашей эры. В Древнем Вавилоне при помощи математических расчётов строили водопроводы и подавали в дома воду. В Древнем Египте по математическим расчётам строили пирамиды.     </a:t>
            </a:r>
          </a:p>
          <a:p>
            <a:pPr fontAlgn="auto">
              <a:spcAft>
                <a:spcPts val="0"/>
              </a:spcAft>
              <a:buFont typeface="Wingdings 2"/>
              <a:buChar char=""/>
              <a:defRPr/>
            </a:pPr>
            <a:endParaRPr lang="ru-RU" dirty="0"/>
          </a:p>
        </p:txBody>
      </p:sp>
      <p:pic>
        <p:nvPicPr>
          <p:cNvPr id="6146" name="Picture 2" descr="H:\альмира  картинки по математике\i (25).jpg"/>
          <p:cNvPicPr>
            <a:picLocks noGrp="1" noChangeAspect="1" noChangeArrowheads="1"/>
          </p:cNvPicPr>
          <p:nvPr>
            <p:ph sz="half" idx="1"/>
          </p:nvPr>
        </p:nvPicPr>
        <p:blipFill>
          <a:blip r:embed="rId2" cstate="print"/>
          <a:srcRect/>
          <a:stretch>
            <a:fillRect/>
          </a:stretch>
        </p:blipFill>
        <p:spPr>
          <a:xfrm>
            <a:off x="214282" y="3214686"/>
            <a:ext cx="2133600" cy="1428750"/>
          </a:xfrm>
          <a:prstGeom prst="round2DiagRect">
            <a:avLst>
              <a:gd name="adj1" fmla="val 16667"/>
              <a:gd name="adj2" fmla="val 0"/>
            </a:avLst>
          </a:prstGeom>
          <a:ln w="88900" cap="sq">
            <a:solidFill>
              <a:srgbClr val="00B050"/>
            </a:solidFill>
          </a:ln>
          <a:effectLst>
            <a:outerShdw blurRad="254000" algn="tl" rotWithShape="0">
              <a:srgbClr val="000000">
                <a:alpha val="43000"/>
              </a:srgbClr>
            </a:outerShdw>
          </a:effectLst>
        </p:spPr>
      </p:pic>
      <p:pic>
        <p:nvPicPr>
          <p:cNvPr id="6147" name="Picture 3" descr="H:\альмира  картинки по математике\i (26).jpg"/>
          <p:cNvPicPr>
            <a:picLocks noChangeAspect="1" noChangeArrowheads="1"/>
          </p:cNvPicPr>
          <p:nvPr/>
        </p:nvPicPr>
        <p:blipFill>
          <a:blip r:embed="rId3" cstate="print"/>
          <a:srcRect/>
          <a:stretch>
            <a:fillRect/>
          </a:stretch>
        </p:blipFill>
        <p:spPr bwMode="auto">
          <a:xfrm>
            <a:off x="1571604" y="1428736"/>
            <a:ext cx="1838325"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6148" name="Picture 4" descr="H:\альмира  картинки по математике\i (28).jpg"/>
          <p:cNvPicPr>
            <a:picLocks noChangeAspect="1" noChangeArrowheads="1"/>
          </p:cNvPicPr>
          <p:nvPr/>
        </p:nvPicPr>
        <p:blipFill>
          <a:blip r:embed="rId4" cstate="print"/>
          <a:srcRect/>
          <a:stretch>
            <a:fillRect/>
          </a:stretch>
        </p:blipFill>
        <p:spPr bwMode="auto">
          <a:xfrm>
            <a:off x="2643174" y="3214686"/>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6149" name="Picture 5" descr="H:\альмира  картинки по математике\i (31).jpg"/>
          <p:cNvPicPr>
            <a:picLocks noChangeAspect="1" noChangeArrowheads="1"/>
          </p:cNvPicPr>
          <p:nvPr/>
        </p:nvPicPr>
        <p:blipFill>
          <a:blip r:embed="rId5" cstate="print"/>
          <a:srcRect/>
          <a:stretch>
            <a:fillRect/>
          </a:stretch>
        </p:blipFill>
        <p:spPr bwMode="auto">
          <a:xfrm>
            <a:off x="714348" y="4857760"/>
            <a:ext cx="142875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10" name="Рисунок 9" descr="i (11).jpg"/>
          <p:cNvPicPr>
            <a:picLocks noChangeAspect="1"/>
          </p:cNvPicPr>
          <p:nvPr/>
        </p:nvPicPr>
        <p:blipFill>
          <a:blip r:embed="rId6" cstate="print"/>
          <a:stretch>
            <a:fillRect/>
          </a:stretch>
        </p:blipFill>
        <p:spPr>
          <a:xfrm>
            <a:off x="2500298" y="4857760"/>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6800" cy="857256"/>
          </a:xfrm>
        </p:spPr>
        <p:txBody>
          <a:bodyPr/>
          <a:lstStyle/>
          <a:p>
            <a:pPr algn="ctr" fontAlgn="auto">
              <a:spcAft>
                <a:spcPts val="0"/>
              </a:spcAft>
              <a:defRPr/>
            </a:pPr>
            <a:r>
              <a:rPr lang="ru-RU" u="sng" dirty="0" smtClean="0"/>
              <a:t>Математика – царица наук</a:t>
            </a:r>
            <a:endParaRPr lang="ru-RU" u="sng" dirty="0"/>
          </a:p>
        </p:txBody>
      </p:sp>
      <p:sp>
        <p:nvSpPr>
          <p:cNvPr id="27650" name="Содержимое 4"/>
          <p:cNvSpPr>
            <a:spLocks noGrp="1"/>
          </p:cNvSpPr>
          <p:nvPr>
            <p:ph idx="1"/>
          </p:nvPr>
        </p:nvSpPr>
        <p:spPr/>
        <p:txBody>
          <a:bodyPr/>
          <a:lstStyle/>
          <a:p>
            <a:pPr>
              <a:buFont typeface="Wingdings 2" pitchFamily="18" charset="2"/>
              <a:buNone/>
            </a:pPr>
            <a:r>
              <a:rPr lang="ru-RU" smtClean="0"/>
              <a:t> </a:t>
            </a:r>
          </a:p>
        </p:txBody>
      </p:sp>
      <p:sp>
        <p:nvSpPr>
          <p:cNvPr id="4" name="Содержимое 3"/>
          <p:cNvSpPr>
            <a:spLocks noGrp="1"/>
          </p:cNvSpPr>
          <p:nvPr>
            <p:ph sz="half" idx="4294967295"/>
          </p:nvPr>
        </p:nvSpPr>
        <p:spPr>
          <a:xfrm>
            <a:off x="285750" y="1214438"/>
            <a:ext cx="8501063" cy="5357812"/>
          </a:xfrm>
        </p:spPr>
        <p:txBody>
          <a:bodyPr>
            <a:normAutofit fontScale="85000" lnSpcReduction="20000"/>
          </a:bodyPr>
          <a:lstStyle/>
          <a:p>
            <a:pPr fontAlgn="auto">
              <a:spcAft>
                <a:spcPts val="0"/>
              </a:spcAft>
              <a:buFont typeface="Wingdings 2"/>
              <a:buChar char=""/>
              <a:defRPr/>
            </a:pPr>
            <a:r>
              <a:rPr lang="ru-RU" sz="2200" i="1" u="sng" dirty="0" smtClean="0">
                <a:solidFill>
                  <a:srgbClr val="7030A0"/>
                </a:solidFill>
              </a:rPr>
              <a:t>Основой всех наук, изучаемых нами в школе является математика</a:t>
            </a:r>
            <a:r>
              <a:rPr lang="ru-RU" sz="2200" i="1" dirty="0" smtClean="0">
                <a:solidFill>
                  <a:srgbClr val="7030A0"/>
                </a:solidFill>
              </a:rPr>
              <a:t>. Не зря говорят, что математика – царица наук. Математика – это язык, на котором говорят все точные науки, особенно </a:t>
            </a:r>
            <a:r>
              <a:rPr lang="ru-RU" sz="2200" i="1" u="sng" dirty="0" smtClean="0">
                <a:solidFill>
                  <a:srgbClr val="7030A0"/>
                </a:solidFill>
              </a:rPr>
              <a:t>физика</a:t>
            </a:r>
            <a:r>
              <a:rPr lang="ru-RU" sz="2200" i="1" dirty="0" smtClean="0">
                <a:solidFill>
                  <a:srgbClr val="7030A0"/>
                </a:solidFill>
              </a:rPr>
              <a:t> и астрономия. Все физические законы записаны математическими формулами. Все законы движения планет, звёзд и галактик подчиняются математическим законам.</a:t>
            </a:r>
          </a:p>
          <a:p>
            <a:pPr fontAlgn="auto">
              <a:spcAft>
                <a:spcPts val="0"/>
              </a:spcAft>
              <a:buFont typeface="Wingdings 2"/>
              <a:buChar char=""/>
              <a:defRPr/>
            </a:pPr>
            <a:r>
              <a:rPr lang="ru-RU" sz="2200" i="1" dirty="0" smtClean="0">
                <a:solidFill>
                  <a:srgbClr val="7030A0"/>
                </a:solidFill>
              </a:rPr>
              <a:t> Роль математики в</a:t>
            </a:r>
            <a:r>
              <a:rPr lang="ru-RU" sz="2200" i="1" u="sng" dirty="0" smtClean="0">
                <a:solidFill>
                  <a:srgbClr val="7030A0"/>
                </a:solidFill>
              </a:rPr>
              <a:t> биологии </a:t>
            </a:r>
            <a:r>
              <a:rPr lang="ru-RU" sz="2200" i="1" dirty="0" smtClean="0">
                <a:solidFill>
                  <a:srgbClr val="7030A0"/>
                </a:solidFill>
              </a:rPr>
              <a:t>состоит в том, что все исследования опираются на логические выводы. От простого наблюдения к абстрактному мышлению. Математические методы анализа и синтеза, установления связей между явлениями помогают открывать законы развития живой природы. Этому служит новая наука – математическая биология. </a:t>
            </a:r>
          </a:p>
          <a:p>
            <a:pPr fontAlgn="auto">
              <a:spcAft>
                <a:spcPts val="0"/>
              </a:spcAft>
              <a:buFont typeface="Wingdings 2"/>
              <a:buChar char=""/>
              <a:defRPr/>
            </a:pPr>
            <a:r>
              <a:rPr lang="ru-RU" sz="2200" i="1" u="sng" dirty="0" smtClean="0">
                <a:solidFill>
                  <a:srgbClr val="7030A0"/>
                </a:solidFill>
              </a:rPr>
              <a:t> Музыка </a:t>
            </a:r>
            <a:r>
              <a:rPr lang="ru-RU" sz="2200" i="1" dirty="0" smtClean="0">
                <a:solidFill>
                  <a:srgbClr val="7030A0"/>
                </a:solidFill>
              </a:rPr>
              <a:t>Тоже имеет свою теорию. Первая теория возникла ещё </a:t>
            </a:r>
            <a:r>
              <a:rPr lang="ru-RU" sz="2200" i="1" dirty="0" err="1" smtClean="0">
                <a:solidFill>
                  <a:srgbClr val="7030A0"/>
                </a:solidFill>
              </a:rPr>
              <a:t>y</a:t>
            </a:r>
            <a:r>
              <a:rPr lang="ru-RU" sz="2200" i="1" dirty="0" smtClean="0">
                <a:solidFill>
                  <a:srgbClr val="7030A0"/>
                </a:solidFill>
              </a:rPr>
              <a:t> древних греков. Она основана на математике. Все звуки располагаются строго по ступеням натурального ряда в двенадцатеричной системе. Наша теория музыки основана на дробных числах 1, 1/2, 1/4, 1/8,..., которые обозначают длительность любой ноты. Эти дроби можно перевести в двоичную систему, которая лежит в основе языка вычислительных машин. Поэтому музыку могут писать и математические машины.</a:t>
            </a:r>
          </a:p>
          <a:p>
            <a:pPr fontAlgn="auto">
              <a:spcAft>
                <a:spcPts val="0"/>
              </a:spcAft>
              <a:buFont typeface="Wingdings 2"/>
              <a:buChar char=""/>
              <a:defRPr/>
            </a:pPr>
            <a:endParaRPr lang="ru-RU" sz="2200" dirty="0" smtClean="0"/>
          </a:p>
          <a:p>
            <a:pPr fontAlgn="auto">
              <a:spcAft>
                <a:spcPts val="0"/>
              </a:spcAft>
              <a:buFont typeface="Wingdings 2"/>
              <a:buChar char=""/>
              <a:defRPr/>
            </a:pPr>
            <a:endParaRPr lang="ru-RU" sz="2200" dirty="0" smtClean="0"/>
          </a:p>
          <a:p>
            <a:pPr fontAlgn="auto">
              <a:spcAft>
                <a:spcPts val="0"/>
              </a:spcAft>
              <a:buFont typeface="Wingdings 2"/>
              <a:buChar char=""/>
              <a:defRPr/>
            </a:pPr>
            <a:endParaRPr lang="ru-RU" dirty="0"/>
          </a:p>
        </p:txBody>
      </p:sp>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 name="Содержимое 2"/>
          <p:cNvSpPr>
            <a:spLocks noGrp="1"/>
          </p:cNvSpPr>
          <p:nvPr>
            <p:ph idx="1"/>
          </p:nvPr>
        </p:nvSpPr>
        <p:spPr>
          <a:xfrm>
            <a:off x="304800" y="428625"/>
            <a:ext cx="8686800" cy="5651500"/>
          </a:xfrm>
        </p:spPr>
        <p:txBody>
          <a:bodyPr>
            <a:normAutofit fontScale="62500" lnSpcReduction="20000"/>
          </a:bodyPr>
          <a:lstStyle/>
          <a:p>
            <a:pPr fontAlgn="auto">
              <a:spcAft>
                <a:spcPts val="0"/>
              </a:spcAft>
              <a:buFont typeface="Wingdings 2"/>
              <a:buChar char=""/>
              <a:defRPr/>
            </a:pPr>
            <a:r>
              <a:rPr lang="ru-RU" i="1" u="sng" dirty="0" smtClean="0">
                <a:solidFill>
                  <a:srgbClr val="7030A0"/>
                </a:solidFill>
              </a:rPr>
              <a:t>Химик-технолог</a:t>
            </a:r>
            <a:r>
              <a:rPr lang="ru-RU" i="1" dirty="0" smtClean="0">
                <a:solidFill>
                  <a:srgbClr val="7030A0"/>
                </a:solidFill>
              </a:rPr>
              <a:t> наших дней в своей практической работе использует аппарат высшей математики.</a:t>
            </a:r>
          </a:p>
          <a:p>
            <a:pPr fontAlgn="auto">
              <a:spcAft>
                <a:spcPts val="0"/>
              </a:spcAft>
              <a:buFont typeface="Wingdings 2"/>
              <a:buChar char=""/>
              <a:defRPr/>
            </a:pPr>
            <a:r>
              <a:rPr lang="ru-RU" i="1" dirty="0" smtClean="0">
                <a:solidFill>
                  <a:srgbClr val="7030A0"/>
                </a:solidFill>
              </a:rPr>
              <a:t>Появились свои координаты. Что это такое? А это азимуты. Опять на помощь пришла математика, ведь азимут не что иное, как сектор круга. Графики и диаграммы, которыми так богата </a:t>
            </a:r>
            <a:r>
              <a:rPr lang="ru-RU" i="1" u="sng" dirty="0" smtClean="0">
                <a:solidFill>
                  <a:srgbClr val="7030A0"/>
                </a:solidFill>
              </a:rPr>
              <a:t>география, </a:t>
            </a:r>
            <a:r>
              <a:rPr lang="ru-RU" i="1" dirty="0" smtClean="0">
                <a:solidFill>
                  <a:srgbClr val="7030A0"/>
                </a:solidFill>
              </a:rPr>
              <a:t>– это сравнительные величины. На карте нельзя измерить расстояние, не прибегнув к математике.</a:t>
            </a:r>
          </a:p>
          <a:p>
            <a:pPr fontAlgn="auto">
              <a:spcAft>
                <a:spcPts val="0"/>
              </a:spcAft>
              <a:buFont typeface="Wingdings 2"/>
              <a:buChar char=""/>
              <a:defRPr/>
            </a:pPr>
            <a:r>
              <a:rPr lang="ru-RU" i="1" dirty="0" smtClean="0">
                <a:solidFill>
                  <a:srgbClr val="7030A0"/>
                </a:solidFill>
              </a:rPr>
              <a:t>  В Сиракузах, в Греции есть площадь Архимеда. Он был не только великий учёный, но и великий патриот. Свои изобретения он использовал для защиты родного города от римлян. Архимед сжигал их корабли </a:t>
            </a:r>
            <a:r>
              <a:rPr lang="ru-RU" i="1" dirty="0" err="1" smtClean="0">
                <a:solidFill>
                  <a:srgbClr val="7030A0"/>
                </a:solidFill>
              </a:rPr>
              <a:t>c</a:t>
            </a:r>
            <a:r>
              <a:rPr lang="ru-RU" i="1" dirty="0" smtClean="0">
                <a:solidFill>
                  <a:srgbClr val="7030A0"/>
                </a:solidFill>
              </a:rPr>
              <a:t> помощью огромных увеличительных стёкол, которые сам сконструировал. </a:t>
            </a:r>
            <a:r>
              <a:rPr lang="ru-RU" i="1" u="sng" dirty="0" smtClean="0">
                <a:solidFill>
                  <a:srgbClr val="7030A0"/>
                </a:solidFill>
              </a:rPr>
              <a:t>История </a:t>
            </a:r>
            <a:r>
              <a:rPr lang="ru-RU" i="1" dirty="0" smtClean="0">
                <a:solidFill>
                  <a:srgbClr val="7030A0"/>
                </a:solidFill>
              </a:rPr>
              <a:t>помнит многих учёных не только за их математические открытия, но и гражданскую позицию, их душевную щедрость и красоту.</a:t>
            </a:r>
          </a:p>
          <a:p>
            <a:pPr fontAlgn="auto">
              <a:spcAft>
                <a:spcPts val="0"/>
              </a:spcAft>
              <a:buFont typeface="Wingdings 2"/>
              <a:buChar char=""/>
              <a:defRPr/>
            </a:pPr>
            <a:r>
              <a:rPr lang="ru-RU" i="1" u="sng" dirty="0" smtClean="0">
                <a:solidFill>
                  <a:srgbClr val="7030A0"/>
                </a:solidFill>
              </a:rPr>
              <a:t>Рисование</a:t>
            </a:r>
            <a:r>
              <a:rPr lang="ru-RU" i="1" dirty="0" smtClean="0">
                <a:solidFill>
                  <a:srgbClr val="7030A0"/>
                </a:solidFill>
              </a:rPr>
              <a:t>. Великий Леонардо да Винчи в XVI веке разработал математическую теорию живописи. В своих картинах он Использовал законы «золотого сечения», законы перспективы, законы параллельного и прямоугольного проектирования. Его великие картины «Тайная вечеря», портрет </a:t>
            </a:r>
            <a:r>
              <a:rPr lang="ru-RU" i="1" dirty="0" err="1" smtClean="0">
                <a:solidFill>
                  <a:srgbClr val="7030A0"/>
                </a:solidFill>
              </a:rPr>
              <a:t>Моны</a:t>
            </a:r>
            <a:r>
              <a:rPr lang="ru-RU" i="1" dirty="0" smtClean="0">
                <a:solidFill>
                  <a:srgbClr val="7030A0"/>
                </a:solidFill>
              </a:rPr>
              <a:t> Лизы (так называемая «Джоконда»)  и другие украшают лучшие музеи мира. B числе важнейших предметов при обучении художника является математика.</a:t>
            </a:r>
          </a:p>
          <a:p>
            <a:pPr fontAlgn="auto">
              <a:spcAft>
                <a:spcPts val="0"/>
              </a:spcAft>
              <a:buFont typeface="Wingdings 2"/>
              <a:buChar char=""/>
              <a:defRPr/>
            </a:pPr>
            <a:endParaRPr lang="ru-RU" dirty="0" smtClean="0"/>
          </a:p>
          <a:p>
            <a:pPr fontAlgn="auto">
              <a:spcAft>
                <a:spcPts val="0"/>
              </a:spcAft>
              <a:buFont typeface="Wingdings 2"/>
              <a:buChar char=""/>
              <a:defRPr/>
            </a:pPr>
            <a:endParaRPr lang="ru-RU" dirty="0"/>
          </a:p>
        </p:txBody>
      </p:sp>
    </p:spTree>
  </p:cSld>
  <p:clrMapOvr>
    <a:masterClrMapping/>
  </p:clrMapOvr>
  <p:transition spd="med">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u="sng" dirty="0" smtClean="0">
                <a:solidFill>
                  <a:srgbClr val="7030A0"/>
                </a:solidFill>
                <a:latin typeface="+mn-lt"/>
              </a:rPr>
              <a:t>Математическая викторина</a:t>
            </a:r>
            <a:endParaRPr lang="ru-RU" b="1" u="sng" dirty="0">
              <a:solidFill>
                <a:srgbClr val="7030A0"/>
              </a:solidFill>
              <a:latin typeface="+mn-lt"/>
            </a:endParaRPr>
          </a:p>
        </p:txBody>
      </p:sp>
      <p:sp>
        <p:nvSpPr>
          <p:cNvPr id="3" name="Содержимое 2"/>
          <p:cNvSpPr>
            <a:spLocks noGrp="1"/>
          </p:cNvSpPr>
          <p:nvPr>
            <p:ph idx="1"/>
          </p:nvPr>
        </p:nvSpPr>
        <p:spPr/>
        <p:txBody>
          <a:bodyPr>
            <a:normAutofit/>
          </a:bodyPr>
          <a:lstStyle/>
          <a:p>
            <a:pPr marL="609600" indent="-609600">
              <a:lnSpc>
                <a:spcPct val="80000"/>
              </a:lnSpc>
              <a:buClr>
                <a:srgbClr val="0000FF"/>
              </a:buClr>
              <a:buFont typeface="Wingdings 2" pitchFamily="18" charset="2"/>
              <a:buNone/>
            </a:pPr>
            <a:endParaRPr lang="ru-RU" sz="3000" smtClean="0"/>
          </a:p>
          <a:p>
            <a:pPr marL="609600" indent="-609600">
              <a:lnSpc>
                <a:spcPct val="80000"/>
              </a:lnSpc>
              <a:buClr>
                <a:srgbClr val="0000FF"/>
              </a:buClr>
            </a:pPr>
            <a:r>
              <a:rPr lang="ru-RU" sz="3000" smtClean="0"/>
              <a:t>Два мальчика играли на гитарах, а один на балалайке. На чем играл Юра, если Миша с Петей и Петя с Юрой играли на разных инструментах.</a:t>
            </a:r>
          </a:p>
          <a:p>
            <a:pPr marL="609600" indent="-609600">
              <a:lnSpc>
                <a:spcPct val="80000"/>
              </a:lnSpc>
              <a:buClr>
                <a:srgbClr val="0000FF"/>
              </a:buClr>
            </a:pPr>
            <a:r>
              <a:rPr lang="ru-RU" sz="3000" smtClean="0"/>
              <a:t>Шел муж с женой, да брат с сестрой. Несли 3 яблока и разделили поровну. Сколько было людей? </a:t>
            </a:r>
          </a:p>
          <a:p>
            <a:pPr marL="609600" indent="-609600">
              <a:lnSpc>
                <a:spcPct val="80000"/>
              </a:lnSpc>
              <a:buClr>
                <a:srgbClr val="0000FF"/>
              </a:buClr>
            </a:pPr>
            <a:endParaRPr lang="ru-RU" sz="3000" smtClean="0"/>
          </a:p>
        </p:txBody>
      </p:sp>
    </p:spTree>
  </p:cSld>
  <p:clrMapOvr>
    <a:masterClrMapping/>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0"/>
            <a:ext cx="7772400" cy="2500330"/>
          </a:xfrm>
        </p:spPr>
        <p:txBody>
          <a:bodyPr>
            <a:noAutofit/>
          </a:bodyPr>
          <a:lstStyle/>
          <a:p>
            <a:pPr algn="ctr" fontAlgn="auto">
              <a:spcAft>
                <a:spcPts val="0"/>
              </a:spcAft>
              <a:defRPr/>
            </a:pPr>
            <a:r>
              <a:rPr lang="ru-RU" sz="6000" b="1" i="1" dirty="0" smtClean="0">
                <a:solidFill>
                  <a:srgbClr val="0070C0"/>
                </a:solidFill>
                <a:latin typeface="Monotype Corsiva" pitchFamily="66" charset="0"/>
              </a:rPr>
              <a:t>Математика в нашей жизни</a:t>
            </a:r>
            <a:r>
              <a:rPr lang="ru-RU" sz="9600" i="1" dirty="0" smtClean="0">
                <a:solidFill>
                  <a:srgbClr val="0070C0"/>
                </a:solidFill>
                <a:latin typeface="Monotype Corsiva" pitchFamily="66" charset="0"/>
              </a:rPr>
              <a:t/>
            </a:r>
            <a:br>
              <a:rPr lang="ru-RU" sz="9600" i="1" dirty="0" smtClean="0">
                <a:solidFill>
                  <a:srgbClr val="0070C0"/>
                </a:solidFill>
                <a:latin typeface="Monotype Corsiva" pitchFamily="66" charset="0"/>
              </a:rPr>
            </a:br>
            <a:r>
              <a:rPr lang="ru-RU" sz="9600" i="1" dirty="0" smtClean="0">
                <a:solidFill>
                  <a:srgbClr val="0070C0"/>
                </a:solidFill>
              </a:rPr>
              <a:t/>
            </a:r>
            <a:br>
              <a:rPr lang="ru-RU" sz="9600" i="1" dirty="0" smtClean="0">
                <a:solidFill>
                  <a:srgbClr val="0070C0"/>
                </a:solidFill>
              </a:rPr>
            </a:br>
            <a:r>
              <a:rPr lang="ru-RU" sz="9600" i="1" dirty="0" smtClean="0">
                <a:solidFill>
                  <a:srgbClr val="0070C0"/>
                </a:solidFill>
              </a:rPr>
              <a:t/>
            </a:r>
            <a:br>
              <a:rPr lang="ru-RU" sz="9600" i="1" dirty="0" smtClean="0">
                <a:solidFill>
                  <a:srgbClr val="0070C0"/>
                </a:solidFill>
              </a:rPr>
            </a:br>
            <a:r>
              <a:rPr lang="ru-RU" sz="9600" i="1" dirty="0" smtClean="0">
                <a:solidFill>
                  <a:srgbClr val="0070C0"/>
                </a:solidFill>
              </a:rPr>
              <a:t/>
            </a:r>
            <a:br>
              <a:rPr lang="ru-RU" sz="9600" i="1" dirty="0" smtClean="0">
                <a:solidFill>
                  <a:srgbClr val="0070C0"/>
                </a:solidFill>
              </a:rPr>
            </a:br>
            <a:endParaRPr lang="ru-RU" sz="9600" i="1" dirty="0">
              <a:solidFill>
                <a:srgbClr val="0070C0"/>
              </a:solidFill>
            </a:endParaRPr>
          </a:p>
        </p:txBody>
      </p:sp>
      <p:pic>
        <p:nvPicPr>
          <p:cNvPr id="1031" name="Picture 7" descr="C:\Users\Администратор\Desktop\картинки математика\0002-007-Interesnye-fakty-o-matematike.png"/>
          <p:cNvPicPr>
            <a:picLocks noChangeAspect="1" noChangeArrowheads="1"/>
          </p:cNvPicPr>
          <p:nvPr/>
        </p:nvPicPr>
        <p:blipFill>
          <a:blip r:embed="rId2" cstate="print"/>
          <a:srcRect/>
          <a:stretch>
            <a:fillRect/>
          </a:stretch>
        </p:blipFill>
        <p:spPr bwMode="auto">
          <a:xfrm>
            <a:off x="518389" y="3013313"/>
            <a:ext cx="4241751" cy="3127238"/>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Sld>
  <p:clrMapOvr>
    <a:masterClrMapping/>
  </p:clrMapOvr>
  <p:transition spd="med">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457200"/>
            <a:ext cx="8686800" cy="328613"/>
          </a:xfrm>
        </p:spPr>
        <p:txBody>
          <a:bodyPr>
            <a:normAutofit fontScale="90000"/>
          </a:bodyPr>
          <a:lstStyle/>
          <a:p>
            <a:pPr fontAlgn="auto">
              <a:spcAft>
                <a:spcPts val="0"/>
              </a:spcAft>
              <a:defRPr/>
            </a:pPr>
            <a:endParaRPr lang="ru-RU" sz="4000" dirty="0" smtClean="0"/>
          </a:p>
        </p:txBody>
      </p:sp>
      <p:sp>
        <p:nvSpPr>
          <p:cNvPr id="2" name="Rectangle 3"/>
          <p:cNvSpPr>
            <a:spLocks noGrp="1" noChangeArrowheads="1"/>
          </p:cNvSpPr>
          <p:nvPr>
            <p:ph type="body" idx="1"/>
          </p:nvPr>
        </p:nvSpPr>
        <p:spPr>
          <a:xfrm>
            <a:off x="457200" y="428625"/>
            <a:ext cx="8229600" cy="6024563"/>
          </a:xfrm>
        </p:spPr>
        <p:txBody>
          <a:bodyPr/>
          <a:lstStyle/>
          <a:p>
            <a:pPr marL="609600" indent="-609600">
              <a:buFont typeface="Wingdings 2" pitchFamily="18" charset="2"/>
              <a:buNone/>
            </a:pPr>
            <a:r>
              <a:rPr lang="ru-RU" smtClean="0"/>
              <a:t> 1) </a:t>
            </a:r>
            <a:r>
              <a:rPr lang="ru-RU" sz="2800" u="sng" smtClean="0"/>
              <a:t>В слове МАТЕМАТИКА  стерли 6  букв  (возможно, среди них были одинаковые). Оставшиеся буквы переписали в обратном порядке. Что не могло получиться?</a:t>
            </a:r>
          </a:p>
          <a:p>
            <a:pPr marL="609600" indent="-609600">
              <a:buFont typeface="Wingdings" pitchFamily="2" charset="2"/>
              <a:buNone/>
            </a:pPr>
            <a:r>
              <a:rPr lang="ru-RU" smtClean="0"/>
              <a:t> а)  КАМА;	        б) КИМА;	    в) АТЕМ;	 </a:t>
            </a:r>
          </a:p>
          <a:p>
            <a:pPr marL="609600" indent="-609600">
              <a:buFont typeface="Wingdings" pitchFamily="2" charset="2"/>
              <a:buNone/>
            </a:pPr>
            <a:r>
              <a:rPr lang="ru-RU" smtClean="0"/>
              <a:t>  г) ТЕМА;	  	д) ТАЕТ.</a:t>
            </a:r>
          </a:p>
          <a:p>
            <a:pPr marL="609600" indent="-609600">
              <a:buFont typeface="Wingdings" pitchFamily="2" charset="2"/>
              <a:buNone/>
            </a:pPr>
            <a:endParaRPr lang="ru-RU" smtClean="0"/>
          </a:p>
          <a:p>
            <a:pPr marL="609600" indent="-609600">
              <a:buFont typeface="Wingdings" pitchFamily="2" charset="2"/>
              <a:buNone/>
            </a:pPr>
            <a:r>
              <a:rPr lang="ru-RU" smtClean="0"/>
              <a:t>  2) </a:t>
            </a:r>
            <a:r>
              <a:rPr lang="ru-RU" sz="2800" u="sng" smtClean="0"/>
              <a:t>Чем является  число 27 для числа 3?</a:t>
            </a:r>
          </a:p>
          <a:p>
            <a:pPr marL="609600" indent="-609600" algn="ctr">
              <a:buFont typeface="Wingdings 2" pitchFamily="18" charset="2"/>
              <a:buNone/>
            </a:pPr>
            <a:r>
              <a:rPr lang="ru-RU" smtClean="0"/>
              <a:t>а) квадратом;   б) треугольником;</a:t>
            </a:r>
          </a:p>
          <a:p>
            <a:pPr marL="609600" indent="-609600" algn="ctr">
              <a:buFont typeface="Wingdings 2" pitchFamily="18" charset="2"/>
              <a:buNone/>
            </a:pPr>
            <a:r>
              <a:rPr lang="ru-RU" smtClean="0"/>
              <a:t>в) кругом;    г) кубом;    д) шаром.</a:t>
            </a:r>
          </a:p>
          <a:p>
            <a:pPr marL="609600" indent="-609600">
              <a:buFont typeface="Wingdings" pitchFamily="2" charset="2"/>
              <a:buNone/>
            </a:pPr>
            <a:endParaRPr lang="ru-RU" smtClean="0"/>
          </a:p>
          <a:p>
            <a:pPr marL="609600" indent="-609600">
              <a:buFont typeface="Wingdings" pitchFamily="2" charset="2"/>
              <a:buNone/>
            </a:pPr>
            <a:endParaRPr lang="ru-RU" smtClean="0"/>
          </a:p>
          <a:p>
            <a:pPr marL="609600" indent="-609600">
              <a:buFont typeface="Wingdings" pitchFamily="2" charset="2"/>
              <a:buNone/>
            </a:pPr>
            <a:endParaRPr lang="ru-RU" smtClean="0"/>
          </a:p>
        </p:txBody>
      </p:sp>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2227" name="Rectangle 3"/>
          <p:cNvSpPr>
            <a:spLocks noGrp="1"/>
          </p:cNvSpPr>
          <p:nvPr>
            <p:ph type="body" idx="4294967295"/>
          </p:nvPr>
        </p:nvSpPr>
        <p:spPr/>
        <p:txBody>
          <a:bodyPr/>
          <a:lstStyle/>
          <a:p>
            <a:endParaRPr lang="ru-RU" smtClean="0"/>
          </a:p>
        </p:txBody>
      </p:sp>
      <p:pic>
        <p:nvPicPr>
          <p:cNvPr id="52229" name="Picture 5" descr="L11qiHYqq-o"/>
          <p:cNvPicPr>
            <a:picLocks noChangeAspect="1" noChangeArrowheads="1"/>
          </p:cNvPicPr>
          <p:nvPr/>
        </p:nvPicPr>
        <p:blipFill>
          <a:blip r:embed="rId2"/>
          <a:srcRect/>
          <a:stretch>
            <a:fillRect/>
          </a:stretch>
        </p:blipFill>
        <p:spPr bwMode="auto">
          <a:xfrm>
            <a:off x="250825" y="476250"/>
            <a:ext cx="8208963" cy="5726113"/>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8371" name="Rectangle 3"/>
          <p:cNvSpPr>
            <a:spLocks noGrp="1"/>
          </p:cNvSpPr>
          <p:nvPr>
            <p:ph type="body" idx="4294967295"/>
          </p:nvPr>
        </p:nvSpPr>
        <p:spPr/>
        <p:txBody>
          <a:bodyPr/>
          <a:lstStyle/>
          <a:p>
            <a:pPr>
              <a:lnSpc>
                <a:spcPct val="90000"/>
              </a:lnSpc>
            </a:pPr>
            <a:r>
              <a:rPr lang="ru-RU" smtClean="0"/>
              <a:t>На день рождения полагается дарить букет из нечётного числа цветов. Тюльпаны стоят 45 рублей за штуку. У Вани есть 300 рублей. Из какого наибольшего числа тюльпанов он может купить букет Маше на день рождения? </a:t>
            </a:r>
          </a:p>
          <a:p>
            <a:pPr>
              <a:lnSpc>
                <a:spcPct val="90000"/>
              </a:lnSpc>
            </a:pPr>
            <a:r>
              <a:rPr lang="ru-RU" smtClean="0"/>
              <a:t>Сырок стоит 18 рублей. Какое наибольшее число сырков можно купить на 190 рублей? </a:t>
            </a:r>
          </a:p>
          <a:p>
            <a:pPr>
              <a:lnSpc>
                <a:spcPct val="90000"/>
              </a:lnSpc>
            </a:pPr>
            <a:endParaRPr lang="ru-RU" smtClean="0"/>
          </a:p>
        </p:txBody>
      </p:sp>
    </p:spTree>
  </p:cSld>
  <p:clrMapOvr>
    <a:masterClrMapping/>
  </p:clrMapOvr>
  <p:transition spd="med">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9395" name="Rectangle 3"/>
          <p:cNvSpPr>
            <a:spLocks noGrp="1"/>
          </p:cNvSpPr>
          <p:nvPr>
            <p:ph type="body" idx="4294967295"/>
          </p:nvPr>
        </p:nvSpPr>
        <p:spPr/>
        <p:txBody>
          <a:bodyPr/>
          <a:lstStyle/>
          <a:p>
            <a:endParaRPr lang="ru-RU" smtClean="0"/>
          </a:p>
        </p:txBody>
      </p:sp>
      <p:pic>
        <p:nvPicPr>
          <p:cNvPr id="59396" name="Picture 4"/>
          <p:cNvPicPr>
            <a:picLocks noChangeAspect="1" noChangeArrowheads="1"/>
          </p:cNvPicPr>
          <p:nvPr/>
        </p:nvPicPr>
        <p:blipFill>
          <a:blip r:embed="rId2"/>
          <a:srcRect/>
          <a:stretch>
            <a:fillRect/>
          </a:stretch>
        </p:blipFill>
        <p:spPr bwMode="auto">
          <a:xfrm>
            <a:off x="250825" y="692150"/>
            <a:ext cx="8640763" cy="779463"/>
          </a:xfrm>
          <a:prstGeom prst="rect">
            <a:avLst/>
          </a:prstGeom>
          <a:noFill/>
        </p:spPr>
      </p:pic>
      <p:pic>
        <p:nvPicPr>
          <p:cNvPr id="59397" name="Picture 5"/>
          <p:cNvPicPr>
            <a:picLocks noChangeAspect="1" noChangeArrowheads="1"/>
          </p:cNvPicPr>
          <p:nvPr/>
        </p:nvPicPr>
        <p:blipFill>
          <a:blip r:embed="rId3"/>
          <a:srcRect/>
          <a:stretch>
            <a:fillRect/>
          </a:stretch>
        </p:blipFill>
        <p:spPr bwMode="auto">
          <a:xfrm>
            <a:off x="22225" y="1700213"/>
            <a:ext cx="9121775" cy="647700"/>
          </a:xfrm>
          <a:prstGeom prst="rect">
            <a:avLst/>
          </a:prstGeom>
          <a:noFill/>
        </p:spPr>
      </p:pic>
      <p:pic>
        <p:nvPicPr>
          <p:cNvPr id="59398" name="Picture 6"/>
          <p:cNvPicPr>
            <a:picLocks noChangeAspect="1" noChangeArrowheads="1"/>
          </p:cNvPicPr>
          <p:nvPr/>
        </p:nvPicPr>
        <p:blipFill>
          <a:blip r:embed="rId4"/>
          <a:srcRect/>
          <a:stretch>
            <a:fillRect/>
          </a:stretch>
        </p:blipFill>
        <p:spPr bwMode="auto">
          <a:xfrm>
            <a:off x="0" y="2708275"/>
            <a:ext cx="9082088" cy="628650"/>
          </a:xfrm>
          <a:prstGeom prst="rect">
            <a:avLst/>
          </a:prstGeom>
          <a:noFill/>
        </p:spPr>
      </p:pic>
      <p:pic>
        <p:nvPicPr>
          <p:cNvPr id="59399" name="Picture 7"/>
          <p:cNvPicPr>
            <a:picLocks noChangeAspect="1" noChangeArrowheads="1"/>
          </p:cNvPicPr>
          <p:nvPr/>
        </p:nvPicPr>
        <p:blipFill>
          <a:blip r:embed="rId5"/>
          <a:srcRect/>
          <a:stretch>
            <a:fillRect/>
          </a:stretch>
        </p:blipFill>
        <p:spPr bwMode="auto">
          <a:xfrm>
            <a:off x="0" y="3716338"/>
            <a:ext cx="9144000" cy="720725"/>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3251" name="Rectangle 3"/>
          <p:cNvSpPr>
            <a:spLocks noGrp="1"/>
          </p:cNvSpPr>
          <p:nvPr>
            <p:ph type="body" idx="4294967295"/>
          </p:nvPr>
        </p:nvSpPr>
        <p:spPr/>
        <p:txBody>
          <a:bodyPr/>
          <a:lstStyle/>
          <a:p>
            <a:endParaRPr lang="ru-RU" smtClean="0"/>
          </a:p>
        </p:txBody>
      </p:sp>
      <p:pic>
        <p:nvPicPr>
          <p:cNvPr id="53254" name="Picture 6" descr="042sxQzR9T4"/>
          <p:cNvPicPr>
            <a:picLocks noChangeAspect="1" noChangeArrowheads="1"/>
          </p:cNvPicPr>
          <p:nvPr/>
        </p:nvPicPr>
        <p:blipFill>
          <a:blip r:embed="rId2"/>
          <a:srcRect/>
          <a:stretch>
            <a:fillRect/>
          </a:stretch>
        </p:blipFill>
        <p:spPr bwMode="auto">
          <a:xfrm>
            <a:off x="323850" y="404813"/>
            <a:ext cx="6408738" cy="6273800"/>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4275" name="Rectangle 3"/>
          <p:cNvSpPr>
            <a:spLocks noGrp="1"/>
          </p:cNvSpPr>
          <p:nvPr>
            <p:ph type="body" idx="4294967295"/>
          </p:nvPr>
        </p:nvSpPr>
        <p:spPr/>
        <p:txBody>
          <a:bodyPr/>
          <a:lstStyle/>
          <a:p>
            <a:endParaRPr lang="ru-RU" smtClean="0"/>
          </a:p>
        </p:txBody>
      </p:sp>
      <p:pic>
        <p:nvPicPr>
          <p:cNvPr id="54278" name="Picture 6"/>
          <p:cNvPicPr>
            <a:picLocks noChangeAspect="1" noChangeArrowheads="1"/>
          </p:cNvPicPr>
          <p:nvPr/>
        </p:nvPicPr>
        <p:blipFill>
          <a:blip r:embed="rId2"/>
          <a:srcRect/>
          <a:stretch>
            <a:fillRect/>
          </a:stretch>
        </p:blipFill>
        <p:spPr bwMode="auto">
          <a:xfrm>
            <a:off x="250825" y="333375"/>
            <a:ext cx="6019800" cy="6524625"/>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5299" name="Rectangle 3"/>
          <p:cNvSpPr>
            <a:spLocks noGrp="1"/>
          </p:cNvSpPr>
          <p:nvPr>
            <p:ph type="body" idx="4294967295"/>
          </p:nvPr>
        </p:nvSpPr>
        <p:spPr/>
        <p:txBody>
          <a:bodyPr/>
          <a:lstStyle/>
          <a:p>
            <a:endParaRPr lang="ru-RU" smtClean="0"/>
          </a:p>
        </p:txBody>
      </p:sp>
      <p:pic>
        <p:nvPicPr>
          <p:cNvPr id="55300" name="Picture 4"/>
          <p:cNvPicPr>
            <a:picLocks noChangeAspect="1" noChangeArrowheads="1"/>
          </p:cNvPicPr>
          <p:nvPr/>
        </p:nvPicPr>
        <p:blipFill>
          <a:blip r:embed="rId2"/>
          <a:srcRect/>
          <a:stretch>
            <a:fillRect/>
          </a:stretch>
        </p:blipFill>
        <p:spPr bwMode="auto">
          <a:xfrm>
            <a:off x="250825" y="0"/>
            <a:ext cx="6769100" cy="6704013"/>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6323" name="Rectangle 3"/>
          <p:cNvSpPr>
            <a:spLocks noGrp="1"/>
          </p:cNvSpPr>
          <p:nvPr>
            <p:ph type="body" idx="4294967295"/>
          </p:nvPr>
        </p:nvSpPr>
        <p:spPr/>
        <p:txBody>
          <a:bodyPr/>
          <a:lstStyle/>
          <a:p>
            <a:endParaRPr lang="ru-RU" smtClean="0"/>
          </a:p>
        </p:txBody>
      </p:sp>
      <p:pic>
        <p:nvPicPr>
          <p:cNvPr id="56325" name="Picture 5" descr="mWYbxKqudQg"/>
          <p:cNvPicPr>
            <a:picLocks noChangeAspect="1" noChangeArrowheads="1"/>
          </p:cNvPicPr>
          <p:nvPr/>
        </p:nvPicPr>
        <p:blipFill>
          <a:blip r:embed="rId2"/>
          <a:srcRect/>
          <a:stretch>
            <a:fillRect/>
          </a:stretch>
        </p:blipFill>
        <p:spPr bwMode="auto">
          <a:xfrm>
            <a:off x="395288" y="476250"/>
            <a:ext cx="6337300" cy="6305550"/>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1203" name="Rectangle 3"/>
          <p:cNvSpPr>
            <a:spLocks noGrp="1"/>
          </p:cNvSpPr>
          <p:nvPr>
            <p:ph type="body" idx="4294967295"/>
          </p:nvPr>
        </p:nvSpPr>
        <p:spPr/>
        <p:txBody>
          <a:bodyPr/>
          <a:lstStyle/>
          <a:p>
            <a:endParaRPr lang="ru-RU" smtClean="0"/>
          </a:p>
        </p:txBody>
      </p:sp>
      <p:pic>
        <p:nvPicPr>
          <p:cNvPr id="51208" name="Picture 8"/>
          <p:cNvPicPr>
            <a:picLocks noChangeAspect="1" noChangeArrowheads="1"/>
          </p:cNvPicPr>
          <p:nvPr/>
        </p:nvPicPr>
        <p:blipFill>
          <a:blip r:embed="rId2"/>
          <a:srcRect/>
          <a:stretch>
            <a:fillRect/>
          </a:stretch>
        </p:blipFill>
        <p:spPr bwMode="auto">
          <a:xfrm>
            <a:off x="250825" y="188913"/>
            <a:ext cx="6354763" cy="6354762"/>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684213" y="908050"/>
            <a:ext cx="7632700" cy="4473575"/>
          </a:xfrm>
          <a:prstGeom prst="rect">
            <a:avLst/>
          </a:prstGeom>
          <a:noFill/>
          <a:ln w="9525">
            <a:noFill/>
            <a:miter lim="800000"/>
            <a:headEnd/>
            <a:tailEnd/>
          </a:ln>
        </p:spPr>
        <p:txBody>
          <a:bodyPr>
            <a:spAutoFit/>
          </a:bodyPr>
          <a:lstStyle/>
          <a:p>
            <a:pPr algn="l"/>
            <a:r>
              <a:rPr lang="ru-RU" sz="2400">
                <a:latin typeface="Franklin Gothic Book"/>
              </a:rPr>
              <a:t>Выводы:</a:t>
            </a:r>
            <a:r>
              <a:rPr lang="ru-RU" sz="2400" b="0">
                <a:latin typeface="Franklin Gothic Book"/>
              </a:rPr>
              <a:t>   Математика нужна и важна, она может во многом послужить на благо человека. Как бы ни относились люди к математике, без нее - как без рук. Она - повсюду. Нужно только уметь ее увидеть. Огромную помощь в этом оказывают книги, позволяющие взглянуть на предмет с новой, неожиданной точки зрения. В наших примерах  показана  роль математики в повседневной жизни людей и ее связь с различными областями знаний, с различными профессиями. </a:t>
            </a:r>
          </a:p>
          <a:p>
            <a:pPr algn="l"/>
            <a:r>
              <a:rPr lang="ru-RU" sz="2400" b="0">
                <a:latin typeface="Franklin Gothic Book"/>
              </a:rPr>
              <a:t>    Изучайте математику, интересуйтесь ею, это очень интересная, вовсе нескучная наука.</a:t>
            </a:r>
          </a:p>
        </p:txBody>
      </p:sp>
      <p:pic>
        <p:nvPicPr>
          <p:cNvPr id="34818" name="Picture 6"/>
          <p:cNvPicPr>
            <a:picLocks noChangeAspect="1" noChangeArrowheads="1" noCrop="1"/>
          </p:cNvPicPr>
          <p:nvPr/>
        </p:nvPicPr>
        <p:blipFill>
          <a:blip r:embed="rId2"/>
          <a:srcRect/>
          <a:stretch>
            <a:fillRect/>
          </a:stretch>
        </p:blipFill>
        <p:spPr bwMode="auto">
          <a:xfrm>
            <a:off x="6588125" y="4872038"/>
            <a:ext cx="2916238" cy="1985962"/>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Какую роль играет математика в нашей жизни?</a:t>
            </a:r>
            <a:endParaRPr lang="ru-RU" dirty="0"/>
          </a:p>
        </p:txBody>
      </p:sp>
      <p:sp>
        <p:nvSpPr>
          <p:cNvPr id="4" name="Содержимое 3"/>
          <p:cNvSpPr>
            <a:spLocks noGrp="1"/>
          </p:cNvSpPr>
          <p:nvPr>
            <p:ph sz="half" idx="2"/>
          </p:nvPr>
        </p:nvSpPr>
        <p:spPr/>
        <p:txBody>
          <a:bodyPr>
            <a:normAutofit fontScale="70000" lnSpcReduction="20000"/>
          </a:bodyPr>
          <a:lstStyle/>
          <a:p>
            <a:pPr fontAlgn="auto">
              <a:spcAft>
                <a:spcPts val="0"/>
              </a:spcAft>
              <a:buFont typeface="Wingdings 2"/>
              <a:buNone/>
              <a:defRPr/>
            </a:pPr>
            <a:r>
              <a:rPr lang="ru-RU" dirty="0" smtClean="0"/>
              <a:t>     C </a:t>
            </a:r>
            <a:r>
              <a:rPr lang="ru-RU" dirty="0"/>
              <a:t>математикой мы встречаемся везде, на каждом шагу, с утра и до вечера. Просыпаясь, мы смотрим на часы; в трамвае или троллейбусе нужно рассчитаться за проезд; чтобы сделать покупку в магазине, нужно снова выполнить денежные расчеты и т. д. Без математики нельзя было бы изучить ни физику, ни географию, ни черчение. </a:t>
            </a:r>
            <a:br>
              <a:rPr lang="ru-RU" dirty="0"/>
            </a:br>
            <a:r>
              <a:rPr lang="ru-RU" dirty="0"/>
              <a:t>Летом мы все любим совершать различные походы по родному краю пешком или на плоту по реке. Разве не приходится и здесь делать расчеты? </a:t>
            </a:r>
            <a:r>
              <a:rPr lang="ru-RU" dirty="0" smtClean="0"/>
              <a:t>Но </a:t>
            </a:r>
            <a:r>
              <a:rPr lang="ru-RU" dirty="0"/>
              <a:t>это еще не все. </a:t>
            </a:r>
          </a:p>
        </p:txBody>
      </p:sp>
      <p:pic>
        <p:nvPicPr>
          <p:cNvPr id="6" name="Рисунок 5" descr="i (3).jpg"/>
          <p:cNvPicPr>
            <a:picLocks noChangeAspect="1"/>
          </p:cNvPicPr>
          <p:nvPr/>
        </p:nvPicPr>
        <p:blipFill>
          <a:blip r:embed="rId2" cstate="print"/>
          <a:stretch>
            <a:fillRect/>
          </a:stretch>
        </p:blipFill>
        <p:spPr>
          <a:xfrm>
            <a:off x="1000100" y="4143380"/>
            <a:ext cx="3093727" cy="2071692"/>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8" name="Picture 5" descr="H:\альмира  картинки по математике\i (2).jpg"/>
          <p:cNvPicPr>
            <a:picLocks noGrp="1" noChangeAspect="1" noChangeArrowheads="1"/>
          </p:cNvPicPr>
          <p:nvPr>
            <p:ph sz="half" idx="1"/>
          </p:nvPr>
        </p:nvPicPr>
        <p:blipFill>
          <a:blip r:embed="rId3" cstate="print"/>
          <a:srcRect/>
          <a:stretch>
            <a:fillRect/>
          </a:stretch>
        </p:blipFill>
        <p:spPr>
          <a:xfrm>
            <a:off x="1142976" y="1643050"/>
            <a:ext cx="2643206" cy="1982405"/>
          </a:xfrm>
          <a:prstGeom prst="round2DiagRect">
            <a:avLst>
              <a:gd name="adj1" fmla="val 16667"/>
              <a:gd name="adj2" fmla="val 0"/>
            </a:avLst>
          </a:prstGeom>
          <a:ln w="88900" cap="sq">
            <a:solidFill>
              <a:schemeClr val="accent1"/>
            </a:solidFill>
          </a:ln>
          <a:effectLst>
            <a:outerShdw blurRad="254000" algn="tl" rotWithShape="0">
              <a:srgbClr val="000000">
                <a:alpha val="43000"/>
              </a:srgbClr>
            </a:outerShdw>
          </a:effectLst>
        </p:spPr>
      </p:pic>
    </p:spTree>
  </p:cSld>
  <p:clrMapOvr>
    <a:masterClrMapping/>
  </p:clrMapOvr>
  <p:transition spd="med">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effectLst/>
            </a:endParaRPr>
          </a:p>
        </p:txBody>
      </p:sp>
      <p:sp>
        <p:nvSpPr>
          <p:cNvPr id="57347" name="Rectangle 3"/>
          <p:cNvSpPr>
            <a:spLocks noGrp="1"/>
          </p:cNvSpPr>
          <p:nvPr>
            <p:ph type="body" idx="4294967295"/>
          </p:nvPr>
        </p:nvSpPr>
        <p:spPr/>
        <p:txBody>
          <a:bodyPr/>
          <a:lstStyle/>
          <a:p>
            <a:endParaRPr lang="ru-RU" smtClean="0"/>
          </a:p>
        </p:txBody>
      </p:sp>
      <p:pic>
        <p:nvPicPr>
          <p:cNvPr id="57350" name="Picture 6" descr="ÐÐ°ÑÑÐ¸Ð½ÐºÐ¸ Ð¿Ð¾ Ð·Ð°Ð¿ÑÐ¾ÑÑ ÑÐ¿Ð°ÑÐ¸Ð±Ð¾ Ð·Ð° Ð²Ð½Ð¸Ð¼Ð°Ð½Ð¸Ðµ"/>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57200"/>
            <a:ext cx="8686800" cy="841375"/>
          </a:xfrm>
        </p:spPr>
        <p:txBody>
          <a:bodyPr/>
          <a:lstStyle/>
          <a:p>
            <a:pPr fontAlgn="auto">
              <a:spcAft>
                <a:spcPts val="0"/>
              </a:spcAft>
              <a:defRPr/>
            </a:pPr>
            <a:endParaRPr lang="ru-RU"/>
          </a:p>
        </p:txBody>
      </p:sp>
      <p:sp>
        <p:nvSpPr>
          <p:cNvPr id="4" name="Содержимое 3"/>
          <p:cNvSpPr>
            <a:spLocks noGrp="1"/>
          </p:cNvSpPr>
          <p:nvPr>
            <p:ph sz="half" idx="2"/>
          </p:nvPr>
        </p:nvSpPr>
        <p:spPr>
          <a:xfrm>
            <a:off x="4648200" y="642938"/>
            <a:ext cx="4038600" cy="5483225"/>
          </a:xfrm>
        </p:spPr>
        <p:txBody>
          <a:bodyPr>
            <a:normAutofit fontScale="62500" lnSpcReduction="20000"/>
          </a:bodyPr>
          <a:lstStyle/>
          <a:p>
            <a:pPr fontAlgn="auto">
              <a:spcAft>
                <a:spcPts val="0"/>
              </a:spcAft>
              <a:buFont typeface="Wingdings 2"/>
              <a:buNone/>
              <a:defRPr/>
            </a:pPr>
            <a:r>
              <a:rPr lang="ru-RU" dirty="0" smtClean="0"/>
              <a:t>       Если </a:t>
            </a:r>
            <a:r>
              <a:rPr lang="ru-RU" dirty="0"/>
              <a:t>мы пошли в поход пешком, то нужно наметить маршрут по карте, измерить расстояние, а для этого нужно уметь пользоваться линейкой или каким-нибудь прибором, например курвиметром, нужно суметь вычислить длину маршрута, пользуясь масштабом. Но это еще не все. Необходимо произвести расчет продуктов, с тем чтобы не брать лишнего, чтобы питание было вкусное </a:t>
            </a:r>
            <a:r>
              <a:rPr lang="ru-RU" dirty="0" smtClean="0"/>
              <a:t> и разнообразное</a:t>
            </a:r>
            <a:r>
              <a:rPr lang="ru-RU" dirty="0"/>
              <a:t>. </a:t>
            </a:r>
            <a:br>
              <a:rPr lang="ru-RU" dirty="0"/>
            </a:br>
            <a:r>
              <a:rPr lang="ru-RU" dirty="0" smtClean="0"/>
              <a:t>Если решим плыть на плоту по реке, нужно определить длину маршрута, его продолжительность, скорость течения реки. Как это узнать? На помощь приходит математика. </a:t>
            </a:r>
          </a:p>
          <a:p>
            <a:pPr fontAlgn="auto">
              <a:spcAft>
                <a:spcPts val="0"/>
              </a:spcAft>
              <a:buFont typeface="Wingdings 2"/>
              <a:buChar char=""/>
              <a:defRPr/>
            </a:pPr>
            <a:endParaRPr lang="ru-RU" dirty="0"/>
          </a:p>
        </p:txBody>
      </p:sp>
      <p:pic>
        <p:nvPicPr>
          <p:cNvPr id="6" name="Рисунок 5" descr="i.jpg"/>
          <p:cNvPicPr>
            <a:picLocks noChangeAspect="1"/>
          </p:cNvPicPr>
          <p:nvPr/>
        </p:nvPicPr>
        <p:blipFill>
          <a:blip r:embed="rId2" cstate="print"/>
          <a:stretch>
            <a:fillRect/>
          </a:stretch>
        </p:blipFill>
        <p:spPr>
          <a:xfrm>
            <a:off x="714349" y="571480"/>
            <a:ext cx="3500462" cy="2643196"/>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8" name="Содержимое 7" descr="i (1).jpg"/>
          <p:cNvPicPr>
            <a:picLocks noGrp="1" noChangeAspect="1"/>
          </p:cNvPicPr>
          <p:nvPr>
            <p:ph sz="half" idx="1"/>
          </p:nvPr>
        </p:nvPicPr>
        <p:blipFill>
          <a:blip r:embed="rId3" cstate="print"/>
          <a:stretch>
            <a:fillRect/>
          </a:stretch>
        </p:blipFill>
        <p:spPr>
          <a:xfrm>
            <a:off x="857224" y="3714752"/>
            <a:ext cx="1571636" cy="2203228"/>
          </a:xfrm>
          <a:prstGeom prst="round2DiagRect">
            <a:avLst>
              <a:gd name="adj1" fmla="val 16667"/>
              <a:gd name="adj2" fmla="val 0"/>
            </a:avLst>
          </a:prstGeom>
          <a:ln w="88900" cap="sq">
            <a:solidFill>
              <a:schemeClr val="accent1"/>
            </a:solidFill>
          </a:ln>
          <a:effectLst>
            <a:outerShdw blurRad="254000" algn="tl" rotWithShape="0">
              <a:srgbClr val="000000">
                <a:alpha val="43000"/>
              </a:srgbClr>
            </a:outerShdw>
          </a:effectLst>
        </p:spPr>
      </p:pic>
      <p:pic>
        <p:nvPicPr>
          <p:cNvPr id="9" name="Рисунок 8" descr="00302017.jpg"/>
          <p:cNvPicPr>
            <a:picLocks noChangeAspect="1"/>
          </p:cNvPicPr>
          <p:nvPr/>
        </p:nvPicPr>
        <p:blipFill>
          <a:blip r:embed="rId4" cstate="print"/>
          <a:stretch>
            <a:fillRect/>
          </a:stretch>
        </p:blipFill>
        <p:spPr>
          <a:xfrm>
            <a:off x="2857488" y="3643314"/>
            <a:ext cx="1571636" cy="2507573"/>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Sld>
  <p:clrMapOvr>
    <a:masterClrMapping/>
  </p:clrMapOvr>
  <p:transition spd="med">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p>
        </p:txBody>
      </p:sp>
      <p:sp>
        <p:nvSpPr>
          <p:cNvPr id="3" name="Текст 2"/>
          <p:cNvSpPr>
            <a:spLocks noGrp="1"/>
          </p:cNvSpPr>
          <p:nvPr>
            <p:ph type="body" idx="1"/>
          </p:nvPr>
        </p:nvSpPr>
        <p:spPr>
          <a:xfrm>
            <a:off x="280988" y="666750"/>
            <a:ext cx="4291012" cy="639763"/>
          </a:xfrm>
        </p:spPr>
        <p:txBody>
          <a:bodyPr>
            <a:normAutofit/>
          </a:bodyPr>
          <a:lstStyle/>
          <a:p>
            <a:pPr fontAlgn="auto">
              <a:spcAft>
                <a:spcPts val="0"/>
              </a:spcAft>
              <a:buFont typeface="Wingdings 2"/>
              <a:buNone/>
              <a:defRPr/>
            </a:pPr>
            <a:endParaRPr lang="ru-RU"/>
          </a:p>
        </p:txBody>
      </p:sp>
      <p:sp>
        <p:nvSpPr>
          <p:cNvPr id="5" name="Текст 4"/>
          <p:cNvSpPr>
            <a:spLocks noGrp="1"/>
          </p:cNvSpPr>
          <p:nvPr>
            <p:ph type="body" sz="half" idx="3"/>
          </p:nvPr>
        </p:nvSpPr>
        <p:spPr>
          <a:xfrm>
            <a:off x="4645025" y="666750"/>
            <a:ext cx="4292600" cy="639763"/>
          </a:xfrm>
        </p:spPr>
        <p:txBody>
          <a:bodyPr>
            <a:normAutofit/>
          </a:bodyPr>
          <a:lstStyle/>
          <a:p>
            <a:pPr fontAlgn="auto">
              <a:spcAft>
                <a:spcPts val="0"/>
              </a:spcAft>
              <a:buFont typeface="Wingdings 2"/>
              <a:buNone/>
              <a:defRPr/>
            </a:pPr>
            <a:endParaRPr lang="ru-RU"/>
          </a:p>
        </p:txBody>
      </p:sp>
      <p:sp>
        <p:nvSpPr>
          <p:cNvPr id="6" name="Содержимое 5"/>
          <p:cNvSpPr>
            <a:spLocks noGrp="1"/>
          </p:cNvSpPr>
          <p:nvPr>
            <p:ph sz="quarter" idx="4"/>
          </p:nvPr>
        </p:nvSpPr>
        <p:spPr>
          <a:xfrm>
            <a:off x="4643438" y="785813"/>
            <a:ext cx="4041775" cy="5857875"/>
          </a:xfrm>
        </p:spPr>
        <p:txBody>
          <a:bodyPr>
            <a:normAutofit fontScale="92500"/>
          </a:bodyPr>
          <a:lstStyle/>
          <a:p>
            <a:pPr fontAlgn="auto">
              <a:spcAft>
                <a:spcPts val="0"/>
              </a:spcAft>
              <a:buFont typeface="Wingdings 2"/>
              <a:buNone/>
              <a:defRPr/>
            </a:pPr>
            <a:r>
              <a:rPr lang="ru-RU" dirty="0" smtClean="0"/>
              <a:t>      Даже </a:t>
            </a:r>
            <a:r>
              <a:rPr lang="ru-RU" dirty="0"/>
              <a:t>в игре без математики трудно. Чтобы организовать спортивные игры в пионерском лагере, нужно суметь разметить спортивную площадку, для чего необходимо знание геометрии </a:t>
            </a:r>
            <a:r>
              <a:rPr lang="ru-RU" dirty="0" smtClean="0"/>
              <a:t>.Чтобы </a:t>
            </a:r>
            <a:r>
              <a:rPr lang="ru-RU" dirty="0"/>
              <a:t>выиграть в военной игре, нужно хорошо ориентироваться по компасу, знать, как определить высоту дерева, расстояние до недоступного предмета, ширину реки и пр. </a:t>
            </a:r>
            <a:br>
              <a:rPr lang="ru-RU" dirty="0"/>
            </a:br>
            <a:endParaRPr lang="ru-RU" dirty="0"/>
          </a:p>
        </p:txBody>
      </p:sp>
      <p:pic>
        <p:nvPicPr>
          <p:cNvPr id="9" name="Содержимое 8" descr="i (5).jpg"/>
          <p:cNvPicPr>
            <a:picLocks noGrp="1" noChangeAspect="1"/>
          </p:cNvPicPr>
          <p:nvPr>
            <p:ph sz="quarter" idx="2"/>
          </p:nvPr>
        </p:nvPicPr>
        <p:blipFill>
          <a:blip r:embed="rId2" cstate="print"/>
          <a:stretch>
            <a:fillRect/>
          </a:stretch>
        </p:blipFill>
        <p:spPr>
          <a:xfrm>
            <a:off x="2786050" y="2714620"/>
            <a:ext cx="2152650" cy="1428750"/>
          </a:xfrm>
          <a:prstGeom prst="round2DiagRect">
            <a:avLst>
              <a:gd name="adj1" fmla="val 16667"/>
              <a:gd name="adj2" fmla="val 0"/>
            </a:avLst>
          </a:prstGeom>
          <a:ln w="88900" cap="sq">
            <a:solidFill>
              <a:srgbClr val="00B050"/>
            </a:solidFill>
          </a:ln>
          <a:effectLst>
            <a:outerShdw blurRad="254000" algn="tl" rotWithShape="0">
              <a:srgbClr val="000000">
                <a:alpha val="43000"/>
              </a:srgbClr>
            </a:outerShdw>
          </a:effectLst>
        </p:spPr>
      </p:pic>
      <p:pic>
        <p:nvPicPr>
          <p:cNvPr id="10" name="Рисунок 9" descr="i (7).jpg"/>
          <p:cNvPicPr>
            <a:picLocks noChangeAspect="1"/>
          </p:cNvPicPr>
          <p:nvPr/>
        </p:nvPicPr>
        <p:blipFill>
          <a:blip r:embed="rId3" cstate="print"/>
          <a:stretch>
            <a:fillRect/>
          </a:stretch>
        </p:blipFill>
        <p:spPr>
          <a:xfrm>
            <a:off x="285720" y="2714620"/>
            <a:ext cx="2143125"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11" name="Рисунок 10" descr="i.jpg"/>
          <p:cNvPicPr>
            <a:picLocks noChangeAspect="1"/>
          </p:cNvPicPr>
          <p:nvPr/>
        </p:nvPicPr>
        <p:blipFill>
          <a:blip r:embed="rId4" cstate="print"/>
          <a:stretch>
            <a:fillRect/>
          </a:stretch>
        </p:blipFill>
        <p:spPr>
          <a:xfrm>
            <a:off x="1500166" y="4714884"/>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14338" name="Picture 2" descr="http://im6-tub-ru.yandex.net/i?id=255644906-42-72&amp;n=21"/>
          <p:cNvPicPr>
            <a:picLocks noChangeAspect="1" noChangeArrowheads="1"/>
          </p:cNvPicPr>
          <p:nvPr/>
        </p:nvPicPr>
        <p:blipFill>
          <a:blip r:embed="rId5" cstate="print"/>
          <a:srcRect/>
          <a:stretch>
            <a:fillRect/>
          </a:stretch>
        </p:blipFill>
        <p:spPr bwMode="auto">
          <a:xfrm>
            <a:off x="1428728" y="785794"/>
            <a:ext cx="21336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57200"/>
            <a:ext cx="8686800" cy="841375"/>
          </a:xfrm>
        </p:spPr>
        <p:txBody>
          <a:bodyPr/>
          <a:lstStyle/>
          <a:p>
            <a:pPr fontAlgn="auto">
              <a:spcAft>
                <a:spcPts val="0"/>
              </a:spcAft>
              <a:defRPr/>
            </a:pPr>
            <a:endParaRPr lang="ru-RU"/>
          </a:p>
        </p:txBody>
      </p:sp>
      <p:sp>
        <p:nvSpPr>
          <p:cNvPr id="3" name="Содержимое 2"/>
          <p:cNvSpPr>
            <a:spLocks noGrp="1"/>
          </p:cNvSpPr>
          <p:nvPr>
            <p:ph sz="half" idx="1"/>
          </p:nvPr>
        </p:nvSpPr>
        <p:spPr/>
        <p:txBody>
          <a:bodyPr>
            <a:normAutofit fontScale="70000" lnSpcReduction="20000"/>
          </a:bodyPr>
          <a:lstStyle/>
          <a:p>
            <a:pPr fontAlgn="auto">
              <a:spcAft>
                <a:spcPts val="0"/>
              </a:spcAft>
              <a:buFont typeface="Wingdings 2"/>
              <a:buNone/>
              <a:defRPr/>
            </a:pPr>
            <a:r>
              <a:rPr lang="ru-RU" dirty="0" smtClean="0"/>
              <a:t>      Мы </a:t>
            </a:r>
            <a:r>
              <a:rPr lang="ru-RU" dirty="0"/>
              <a:t>живем в удивительное время: в нашей стране строятся гигантские электростанции и домны, автоматические заводы, построен атомный ледокол "Ленин", запускаются спутники и ракеты, тяжеловесные корабли штурмуют космическое пространство. Первый — Юрий Гагарин, а за ним целая плеяда героев-космонавтов облетели земной шар по космической трассе. Во всех этих делах нам всегда помогала и помогает математика. </a:t>
            </a:r>
            <a:br>
              <a:rPr lang="ru-RU" dirty="0"/>
            </a:br>
            <a:endParaRPr lang="ru-RU" dirty="0"/>
          </a:p>
        </p:txBody>
      </p:sp>
      <p:pic>
        <p:nvPicPr>
          <p:cNvPr id="5" name="Picture 2" descr="H:\альмира  картинки по математике\i (14).jpg"/>
          <p:cNvPicPr>
            <a:picLocks noGrp="1" noChangeAspect="1" noChangeArrowheads="1"/>
          </p:cNvPicPr>
          <p:nvPr>
            <p:ph sz="half" idx="2"/>
          </p:nvPr>
        </p:nvPicPr>
        <p:blipFill>
          <a:blip r:embed="rId2" cstate="print"/>
          <a:srcRect/>
          <a:stretch>
            <a:fillRect/>
          </a:stretch>
        </p:blipFill>
        <p:spPr>
          <a:xfrm>
            <a:off x="4763454" y="428604"/>
            <a:ext cx="4159120" cy="2928958"/>
          </a:xfrm>
          <a:prstGeom prst="round2DiagRect">
            <a:avLst>
              <a:gd name="adj1" fmla="val 16667"/>
              <a:gd name="adj2" fmla="val 0"/>
            </a:avLst>
          </a:prstGeom>
          <a:ln w="88900" cap="sq">
            <a:solidFill>
              <a:srgbClr val="00B050"/>
            </a:solidFill>
          </a:ln>
          <a:effectLst>
            <a:outerShdw blurRad="254000" algn="tl" rotWithShape="0">
              <a:srgbClr val="000000">
                <a:alpha val="43000"/>
              </a:srgbClr>
            </a:outerShdw>
          </a:effectLst>
        </p:spPr>
      </p:pic>
      <p:pic>
        <p:nvPicPr>
          <p:cNvPr id="6" name="Picture 3" descr="H:\альмира  картинки по математике\i (15).jpg"/>
          <p:cNvPicPr>
            <a:picLocks noChangeAspect="1" noChangeArrowheads="1"/>
          </p:cNvPicPr>
          <p:nvPr/>
        </p:nvPicPr>
        <p:blipFill>
          <a:blip r:embed="rId3" cstate="print"/>
          <a:srcRect/>
          <a:stretch>
            <a:fillRect/>
          </a:stretch>
        </p:blipFill>
        <p:spPr bwMode="auto">
          <a:xfrm>
            <a:off x="5072066" y="3857628"/>
            <a:ext cx="3248034" cy="2365073"/>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57200"/>
            <a:ext cx="8686800" cy="841375"/>
          </a:xfrm>
        </p:spPr>
        <p:txBody>
          <a:bodyPr/>
          <a:lstStyle/>
          <a:p>
            <a:pPr fontAlgn="auto">
              <a:spcAft>
                <a:spcPts val="0"/>
              </a:spcAft>
              <a:defRPr/>
            </a:pPr>
            <a:endParaRPr lang="ru-RU" dirty="0"/>
          </a:p>
        </p:txBody>
      </p:sp>
      <p:sp>
        <p:nvSpPr>
          <p:cNvPr id="4" name="Содержимое 3"/>
          <p:cNvSpPr>
            <a:spLocks noGrp="1"/>
          </p:cNvSpPr>
          <p:nvPr>
            <p:ph sz="half" idx="2"/>
          </p:nvPr>
        </p:nvSpPr>
        <p:spPr>
          <a:xfrm>
            <a:off x="5000625" y="285750"/>
            <a:ext cx="4143375" cy="6357938"/>
          </a:xfrm>
        </p:spPr>
        <p:txBody>
          <a:bodyPr>
            <a:normAutofit fontScale="77500" lnSpcReduction="20000"/>
          </a:bodyPr>
          <a:lstStyle/>
          <a:p>
            <a:pPr fontAlgn="auto">
              <a:spcAft>
                <a:spcPts val="0"/>
              </a:spcAft>
              <a:buFont typeface="Wingdings 2"/>
              <a:buChar char=""/>
              <a:defRPr/>
            </a:pPr>
            <a:endParaRPr lang="ru-RU" dirty="0" smtClean="0"/>
          </a:p>
          <a:p>
            <a:pPr fontAlgn="auto">
              <a:spcAft>
                <a:spcPts val="0"/>
              </a:spcAft>
              <a:buFont typeface="Wingdings 2"/>
              <a:buChar char=""/>
              <a:defRPr/>
            </a:pPr>
            <a:endParaRPr lang="ru-RU" dirty="0" smtClean="0"/>
          </a:p>
          <a:p>
            <a:pPr fontAlgn="auto">
              <a:spcAft>
                <a:spcPts val="0"/>
              </a:spcAft>
              <a:buFont typeface="Wingdings 2"/>
              <a:buNone/>
              <a:defRPr/>
            </a:pPr>
            <a:r>
              <a:rPr lang="ru-RU" dirty="0" smtClean="0"/>
              <a:t>      Наши </a:t>
            </a:r>
            <a:r>
              <a:rPr lang="ru-RU" dirty="0"/>
              <a:t>ученые и инженеры создали такие вычислительные машины, которые за одну секунду могут выполнить десятки и сотни тысяч арифметических действий, что и позволило в кратчайшие сроки проделать сложнейшие технические расчеты, связанные со строительством различных сооружений, с полетами наших ракет, спутников, управляемых космических станций, космических кораблей с советскими героями на борту. </a:t>
            </a:r>
            <a:br>
              <a:rPr lang="ru-RU" dirty="0"/>
            </a:br>
            <a:endParaRPr lang="ru-RU" dirty="0"/>
          </a:p>
        </p:txBody>
      </p:sp>
      <p:pic>
        <p:nvPicPr>
          <p:cNvPr id="4100" name="Picture 4" descr="H:\альмира  картинки по математике\i (17).jpg"/>
          <p:cNvPicPr>
            <a:picLocks noChangeAspect="1" noChangeArrowheads="1"/>
          </p:cNvPicPr>
          <p:nvPr/>
        </p:nvPicPr>
        <p:blipFill>
          <a:blip r:embed="rId2" cstate="print"/>
          <a:srcRect/>
          <a:stretch>
            <a:fillRect/>
          </a:stretch>
        </p:blipFill>
        <p:spPr bwMode="auto">
          <a:xfrm>
            <a:off x="857224" y="428604"/>
            <a:ext cx="3429024" cy="1985921"/>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4101" name="Picture 5" descr="H:\альмира  картинки по математике\i (18).jpg"/>
          <p:cNvPicPr>
            <a:picLocks noChangeAspect="1" noChangeArrowheads="1"/>
          </p:cNvPicPr>
          <p:nvPr/>
        </p:nvPicPr>
        <p:blipFill>
          <a:blip r:embed="rId3" cstate="print"/>
          <a:srcRect/>
          <a:stretch>
            <a:fillRect/>
          </a:stretch>
        </p:blipFill>
        <p:spPr bwMode="auto">
          <a:xfrm>
            <a:off x="2786050" y="2786058"/>
            <a:ext cx="1590675"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4104" name="Picture 8" descr="H:\альмира  картинки по математике\i (20).jpg"/>
          <p:cNvPicPr>
            <a:picLocks noGrp="1" noChangeAspect="1" noChangeArrowheads="1"/>
          </p:cNvPicPr>
          <p:nvPr>
            <p:ph sz="half" idx="1"/>
          </p:nvPr>
        </p:nvPicPr>
        <p:blipFill>
          <a:blip r:embed="rId4" cstate="print"/>
          <a:srcRect/>
          <a:stretch>
            <a:fillRect/>
          </a:stretch>
        </p:blipFill>
        <p:spPr>
          <a:xfrm>
            <a:off x="428596" y="2714620"/>
            <a:ext cx="1800225" cy="1428750"/>
          </a:xfrm>
          <a:prstGeom prst="round2DiagRect">
            <a:avLst>
              <a:gd name="adj1" fmla="val 16667"/>
              <a:gd name="adj2" fmla="val 0"/>
            </a:avLst>
          </a:prstGeom>
          <a:ln w="88900" cap="sq">
            <a:solidFill>
              <a:srgbClr val="00B050"/>
            </a:solidFill>
          </a:ln>
          <a:effectLst>
            <a:outerShdw blurRad="254000" algn="tl" rotWithShape="0">
              <a:srgbClr val="000000">
                <a:alpha val="43000"/>
              </a:srgbClr>
            </a:outerShdw>
          </a:effectLst>
        </p:spPr>
      </p:pic>
      <p:pic>
        <p:nvPicPr>
          <p:cNvPr id="4106" name="Picture 10" descr="http://im4-tub-ru.yandex.net/i?id=321016814-50-72&amp;n=21"/>
          <p:cNvPicPr>
            <a:picLocks noChangeAspect="1" noChangeArrowheads="1"/>
          </p:cNvPicPr>
          <p:nvPr/>
        </p:nvPicPr>
        <p:blipFill>
          <a:blip r:embed="rId5" cstate="print"/>
          <a:srcRect/>
          <a:stretch>
            <a:fillRect/>
          </a:stretch>
        </p:blipFill>
        <p:spPr bwMode="auto">
          <a:xfrm>
            <a:off x="285720" y="4643446"/>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4110" name="Picture 14" descr="http://im0-tub-ru.yandex.net/i?id=472232166-71-72&amp;n=21"/>
          <p:cNvPicPr>
            <a:picLocks noChangeAspect="1" noChangeArrowheads="1"/>
          </p:cNvPicPr>
          <p:nvPr/>
        </p:nvPicPr>
        <p:blipFill>
          <a:blip r:embed="rId6" cstate="print"/>
          <a:srcRect/>
          <a:stretch>
            <a:fillRect/>
          </a:stretch>
        </p:blipFill>
        <p:spPr bwMode="auto">
          <a:xfrm>
            <a:off x="2714612" y="4643446"/>
            <a:ext cx="2286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20482" name="Текст 3"/>
          <p:cNvSpPr>
            <a:spLocks noGrp="1"/>
          </p:cNvSpPr>
          <p:nvPr>
            <p:ph type="body" idx="2"/>
          </p:nvPr>
        </p:nvSpPr>
        <p:spPr/>
        <p:txBody>
          <a:bodyPr/>
          <a:lstStyle/>
          <a:p>
            <a:endParaRPr lang="ru-RU" smtClean="0"/>
          </a:p>
        </p:txBody>
      </p:sp>
      <p:sp>
        <p:nvSpPr>
          <p:cNvPr id="3" name="Содержимое 2"/>
          <p:cNvSpPr>
            <a:spLocks noGrp="1"/>
          </p:cNvSpPr>
          <p:nvPr>
            <p:ph sz="half" idx="1"/>
          </p:nvPr>
        </p:nvSpPr>
        <p:spPr/>
        <p:txBody>
          <a:bodyPr>
            <a:normAutofit fontScale="62500" lnSpcReduction="20000"/>
          </a:bodyPr>
          <a:lstStyle/>
          <a:p>
            <a:pPr fontAlgn="auto">
              <a:spcAft>
                <a:spcPts val="0"/>
              </a:spcAft>
              <a:buFont typeface="Wingdings 2"/>
              <a:buChar char=""/>
              <a:defRPr/>
            </a:pPr>
            <a:endParaRPr lang="ru-RU" dirty="0" smtClean="0"/>
          </a:p>
          <a:p>
            <a:pPr fontAlgn="auto">
              <a:spcAft>
                <a:spcPts val="0"/>
              </a:spcAft>
              <a:buFont typeface="Wingdings 2"/>
              <a:buChar char=""/>
              <a:defRPr/>
            </a:pPr>
            <a:endParaRPr lang="ru-RU" dirty="0"/>
          </a:p>
          <a:p>
            <a:pPr fontAlgn="auto">
              <a:spcAft>
                <a:spcPts val="0"/>
              </a:spcAft>
              <a:buFont typeface="Wingdings 2"/>
              <a:buNone/>
              <a:defRPr/>
            </a:pPr>
            <a:r>
              <a:rPr lang="ru-RU" dirty="0"/>
              <a:t> </a:t>
            </a:r>
            <a:r>
              <a:rPr lang="ru-RU" dirty="0" smtClean="0"/>
              <a:t>     Многие </a:t>
            </a:r>
            <a:r>
              <a:rPr lang="ru-RU" dirty="0"/>
              <a:t>известные математики говорят, что главное в математике — научить человека мыслить, ставя порою перед ним очень сложные задания. «Математика развивает логическое мышление, умение самостоятельно решать проблемы, способность быстро уловить суть и найти к жизненной задаче наиболее подходящий и простой подход»- говорят нам взрослые.  Математика тесно связана с нашей </a:t>
            </a:r>
            <a:r>
              <a:rPr lang="ru-RU" dirty="0" smtClean="0"/>
              <a:t>повседневной </a:t>
            </a:r>
            <a:r>
              <a:rPr lang="ru-RU" dirty="0"/>
              <a:t>жизнью. Математика встречается в нашей жизни практически на каждом шагу и не такая уж она серая и скучная, а разноцветная и веселая...</a:t>
            </a:r>
          </a:p>
          <a:p>
            <a:pPr fontAlgn="auto">
              <a:spcAft>
                <a:spcPts val="0"/>
              </a:spcAft>
              <a:buFont typeface="Wingdings 2"/>
              <a:buChar char=""/>
              <a:defRPr/>
            </a:pPr>
            <a:endParaRPr lang="ru-RU" dirty="0"/>
          </a:p>
        </p:txBody>
      </p:sp>
      <p:pic>
        <p:nvPicPr>
          <p:cNvPr id="5" name="Picture 6" descr="H:\альмира  картинки по математике\i (19).jpg"/>
          <p:cNvPicPr>
            <a:picLocks noChangeAspect="1" noChangeArrowheads="1"/>
          </p:cNvPicPr>
          <p:nvPr/>
        </p:nvPicPr>
        <p:blipFill>
          <a:blip r:embed="rId2" cstate="print"/>
          <a:srcRect/>
          <a:stretch>
            <a:fillRect/>
          </a:stretch>
        </p:blipFill>
        <p:spPr bwMode="auto">
          <a:xfrm>
            <a:off x="357158" y="1142984"/>
            <a:ext cx="178595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6" name="Рисунок 5" descr="i (8).jpg"/>
          <p:cNvPicPr>
            <a:picLocks noChangeAspect="1"/>
          </p:cNvPicPr>
          <p:nvPr/>
        </p:nvPicPr>
        <p:blipFill>
          <a:blip r:embed="rId3" cstate="print"/>
          <a:stretch>
            <a:fillRect/>
          </a:stretch>
        </p:blipFill>
        <p:spPr>
          <a:xfrm>
            <a:off x="357158" y="3071810"/>
            <a:ext cx="1428760" cy="186360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7" name="Рисунок 6" descr="i (9).jpg"/>
          <p:cNvPicPr>
            <a:picLocks noChangeAspect="1"/>
          </p:cNvPicPr>
          <p:nvPr/>
        </p:nvPicPr>
        <p:blipFill>
          <a:blip r:embed="rId4" cstate="print"/>
          <a:stretch>
            <a:fillRect/>
          </a:stretch>
        </p:blipFill>
        <p:spPr>
          <a:xfrm>
            <a:off x="2214546" y="3071810"/>
            <a:ext cx="1416846" cy="178594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8" name="Рисунок 7" descr="i.jpg"/>
          <p:cNvPicPr>
            <a:picLocks noChangeAspect="1"/>
          </p:cNvPicPr>
          <p:nvPr/>
        </p:nvPicPr>
        <p:blipFill>
          <a:blip r:embed="rId5" cstate="print"/>
          <a:stretch>
            <a:fillRect/>
          </a:stretch>
        </p:blipFill>
        <p:spPr>
          <a:xfrm>
            <a:off x="2500298" y="1142984"/>
            <a:ext cx="12954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20488" name="Picture 4" descr="an00790_"/>
          <p:cNvPicPr>
            <a:picLocks noChangeAspect="1" noChangeArrowheads="1"/>
          </p:cNvPicPr>
          <p:nvPr/>
        </p:nvPicPr>
        <p:blipFill>
          <a:blip r:embed="rId6"/>
          <a:srcRect/>
          <a:stretch>
            <a:fillRect/>
          </a:stretch>
        </p:blipFill>
        <p:spPr bwMode="auto">
          <a:xfrm>
            <a:off x="6929438" y="4786313"/>
            <a:ext cx="1857375" cy="1722437"/>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sp>
        <p:nvSpPr>
          <p:cNvPr id="21506" name="Содержимое 2"/>
          <p:cNvSpPr>
            <a:spLocks noGrp="1"/>
          </p:cNvSpPr>
          <p:nvPr>
            <p:ph idx="1"/>
          </p:nvPr>
        </p:nvSpPr>
        <p:spPr/>
        <p:txBody>
          <a:bodyPr/>
          <a:lstStyle/>
          <a:p>
            <a:endParaRPr lang="ru-RU" sz="2400" smtClean="0"/>
          </a:p>
          <a:p>
            <a:pPr>
              <a:buFont typeface="Wingdings 2" pitchFamily="18" charset="2"/>
              <a:buNone/>
            </a:pPr>
            <a:r>
              <a:rPr lang="ru-RU" sz="2400" smtClean="0">
                <a:solidFill>
                  <a:srgbClr val="7030A0"/>
                </a:solidFill>
              </a:rPr>
              <a:t>     С древних времен в своей повседневной жизни человек не мог обойтись без счета. У каждого народа необходимость в простейших арифметических подсчетах возникала задолго до появления первых зачатков письменности, потому что постижение Мира во всем его многообразии постоянно требовало количественной оценки обретенных знаний. Используя опыт ушедших поколений, первые великие мыслители своими открытиями закладывали фундамент древнейшей из наук, имя которой </a:t>
            </a:r>
            <a:r>
              <a:rPr lang="ru-RU" sz="2400" b="1" smtClean="0">
                <a:solidFill>
                  <a:srgbClr val="7030A0"/>
                </a:solidFill>
              </a:rPr>
              <a:t>– математика.</a:t>
            </a:r>
          </a:p>
        </p:txBody>
      </p:sp>
      <p:pic>
        <p:nvPicPr>
          <p:cNvPr id="4" name="Рисунок 3" descr="i (10).jpg"/>
          <p:cNvPicPr>
            <a:picLocks noChangeAspect="1"/>
          </p:cNvPicPr>
          <p:nvPr/>
        </p:nvPicPr>
        <p:blipFill>
          <a:blip r:embed="rId2" cstate="print"/>
          <a:stretch>
            <a:fillRect/>
          </a:stretch>
        </p:blipFill>
        <p:spPr>
          <a:xfrm>
            <a:off x="785786" y="428604"/>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5" name="Рисунок 4" descr="i (11).jpg"/>
          <p:cNvPicPr>
            <a:picLocks noChangeAspect="1"/>
          </p:cNvPicPr>
          <p:nvPr/>
        </p:nvPicPr>
        <p:blipFill>
          <a:blip r:embed="rId3" cstate="print"/>
          <a:stretch>
            <a:fillRect/>
          </a:stretch>
        </p:blipFill>
        <p:spPr>
          <a:xfrm>
            <a:off x="6572264" y="428604"/>
            <a:ext cx="19050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6" name="Рисунок 5" descr="i (12).jpg"/>
          <p:cNvPicPr>
            <a:picLocks noChangeAspect="1"/>
          </p:cNvPicPr>
          <p:nvPr/>
        </p:nvPicPr>
        <p:blipFill>
          <a:blip r:embed="rId4" cstate="print"/>
          <a:stretch>
            <a:fillRect/>
          </a:stretch>
        </p:blipFill>
        <p:spPr>
          <a:xfrm>
            <a:off x="4643438" y="428604"/>
            <a:ext cx="15621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7" name="Рисунок 6" descr="i.jpg"/>
          <p:cNvPicPr>
            <a:picLocks noChangeAspect="1"/>
          </p:cNvPicPr>
          <p:nvPr/>
        </p:nvPicPr>
        <p:blipFill>
          <a:blip r:embed="rId5" cstate="print"/>
          <a:stretch>
            <a:fillRect/>
          </a:stretch>
        </p:blipFill>
        <p:spPr>
          <a:xfrm>
            <a:off x="3071802" y="428604"/>
            <a:ext cx="1295400" cy="142875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cSld>
  <p:clrMapOvr>
    <a:masterClrMapping/>
  </p:clrMapOvr>
  <p:transition spd="med">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Trek</Template>
  <TotalTime>3199</TotalTime>
  <Words>1272</Words>
  <Application>Microsoft Office PowerPoint</Application>
  <PresentationFormat>Экран (4:3)</PresentationFormat>
  <Paragraphs>44</Paragraphs>
  <Slides>30</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9</vt:i4>
      </vt:variant>
      <vt:variant>
        <vt:lpstr>Заголовки слайдов</vt:lpstr>
      </vt:variant>
      <vt:variant>
        <vt:i4>30</vt:i4>
      </vt:variant>
    </vt:vector>
  </HeadingPairs>
  <TitlesOfParts>
    <vt:vector size="46" baseType="lpstr">
      <vt:lpstr>Franklin Gothic Book</vt:lpstr>
      <vt:lpstr>Arial</vt:lpstr>
      <vt:lpstr>Franklin Gothic Medium</vt:lpstr>
      <vt:lpstr>Wingdings 2</vt:lpstr>
      <vt:lpstr>Calibri</vt:lpstr>
      <vt:lpstr>Times New Roman</vt:lpstr>
      <vt:lpstr>Wingdings</vt:lpstr>
      <vt:lpstr>Трек</vt:lpstr>
      <vt:lpstr>Трек</vt:lpstr>
      <vt:lpstr>Трек</vt:lpstr>
      <vt:lpstr>Трек</vt:lpstr>
      <vt:lpstr>Трек</vt:lpstr>
      <vt:lpstr>Трек</vt:lpstr>
      <vt:lpstr>Трек</vt:lpstr>
      <vt:lpstr>Трек</vt:lpstr>
      <vt:lpstr>Трек</vt:lpstr>
      <vt:lpstr>Практическое применение математики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вокруг нас</dc:title>
  <dc:creator>DNA7 X86</dc:creator>
  <cp:lastModifiedBy>Юлёк</cp:lastModifiedBy>
  <cp:revision>79</cp:revision>
  <dcterms:created xsi:type="dcterms:W3CDTF">2013-03-29T15:00:16Z</dcterms:created>
  <dcterms:modified xsi:type="dcterms:W3CDTF">2019-03-23T00:34:12Z</dcterms:modified>
</cp:coreProperties>
</file>