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6" r:id="rId2"/>
    <p:sldId id="262" r:id="rId3"/>
    <p:sldId id="264" r:id="rId4"/>
    <p:sldId id="261" r:id="rId5"/>
  </p:sldIdLst>
  <p:sldSz cx="9144000" cy="5143500" type="screen16x9"/>
  <p:notesSz cx="6794500" cy="9931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38" d="100"/>
          <a:sy n="138" d="100"/>
        </p:scale>
        <p:origin x="756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24" cy="4965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7890" y="0"/>
            <a:ext cx="2945024" cy="4965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F280B9-CAF1-4D09-961D-28AE9DC08A79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16700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133" y="4718214"/>
            <a:ext cx="5436235" cy="446912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3234"/>
            <a:ext cx="2945024" cy="4965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7890" y="9433234"/>
            <a:ext cx="2945024" cy="4965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3B679-4F10-4F98-B147-ED89D09E59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456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2004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14750"/>
            <a:ext cx="6400800" cy="9144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028701"/>
            <a:ext cx="7772400" cy="1878806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51573"/>
            <a:ext cx="7772400" cy="848915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200150"/>
            <a:ext cx="4041648" cy="339471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4040188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200150"/>
            <a:ext cx="4041775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1659636"/>
            <a:ext cx="4041648" cy="293522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1659637"/>
            <a:ext cx="4041648" cy="29348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8" y="200025"/>
            <a:ext cx="3008313" cy="1571625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04788"/>
            <a:ext cx="4995863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8" y="1828801"/>
            <a:ext cx="3008313" cy="2765822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171450"/>
            <a:ext cx="5711824" cy="671513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857250"/>
            <a:ext cx="6054724" cy="3405783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4357688"/>
            <a:ext cx="5711824" cy="40005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00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8" y="4767263"/>
            <a:ext cx="2085975" cy="273844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6" y="4767263"/>
            <a:ext cx="2847975" cy="273844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4767263"/>
            <a:ext cx="561975" cy="273844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4874538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4874538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987574"/>
            <a:ext cx="8208912" cy="2464296"/>
          </a:xfrm>
        </p:spPr>
        <p:txBody>
          <a:bodyPr>
            <a:normAutofit/>
          </a:bodyPr>
          <a:lstStyle/>
          <a:p>
            <a:r>
              <a:rPr lang="ru-RU" sz="2800" dirty="0"/>
              <a:t>О проведении </a:t>
            </a:r>
            <a:br>
              <a:rPr lang="ru-RU" sz="2800" dirty="0"/>
            </a:br>
            <a:r>
              <a:rPr lang="ru-RU" sz="2800" dirty="0"/>
              <a:t>Всероссийской акции</a:t>
            </a:r>
            <a:br>
              <a:rPr lang="ru-RU" sz="2800" dirty="0"/>
            </a:br>
            <a:r>
              <a:rPr lang="ru-RU" sz="2800" dirty="0"/>
              <a:t>«Сдаем вместе. День сдачи ГИА родителями»</a:t>
            </a:r>
            <a:br>
              <a:rPr lang="ru-RU" sz="2800" dirty="0"/>
            </a:br>
            <a:r>
              <a:rPr lang="ru-RU" sz="2800" dirty="0"/>
              <a:t>в 2025 году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0C9D74-650C-1E46-861C-7C63FD2D6891}"/>
              </a:ext>
            </a:extLst>
          </p:cNvPr>
          <p:cNvSpPr txBox="1"/>
          <p:nvPr/>
        </p:nvSpPr>
        <p:spPr>
          <a:xfrm>
            <a:off x="3491880" y="4241036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27. 02. 2025</a:t>
            </a: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21F9C692-5525-4F9A-A4F8-86809695F5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32" y="338812"/>
            <a:ext cx="832135" cy="832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E597791-0476-4766-9FFA-84781AD78F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955" y="4425702"/>
            <a:ext cx="412432" cy="698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08589ED-98ED-7807-21A8-02F1F509D61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3988" y="123478"/>
            <a:ext cx="2520280" cy="2016224"/>
          </a:xfrm>
          <a:prstGeom prst="rect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965C43C-2F0C-3468-58F9-6236BFDBE497}"/>
              </a:ext>
            </a:extLst>
          </p:cNvPr>
          <p:cNvSpPr txBox="1"/>
          <p:nvPr/>
        </p:nvSpPr>
        <p:spPr>
          <a:xfrm>
            <a:off x="1547664" y="338812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hangingPunct="1">
              <a:buClrTx/>
              <a:buSzTx/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образования </a:t>
            </a:r>
          </a:p>
          <a:p>
            <a:pPr algn="ctr" defTabSz="914400" eaLnBrk="1" hangingPunct="1">
              <a:buClrTx/>
              <a:buSzTx/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 городского округа Самара</a:t>
            </a:r>
          </a:p>
        </p:txBody>
      </p:sp>
    </p:spTree>
    <p:extLst>
      <p:ext uri="{BB962C8B-B14F-4D97-AF65-F5344CB8AC3E}">
        <p14:creationId xmlns:p14="http://schemas.microsoft.com/office/powerpoint/2010/main" val="1995974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EB2980-DC7D-AF54-889D-3613DCF73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893939-7CE8-8FBE-DFDC-F2E2BA783F9F}"/>
              </a:ext>
            </a:extLst>
          </p:cNvPr>
          <p:cNvSpPr txBox="1"/>
          <p:nvPr/>
        </p:nvSpPr>
        <p:spPr>
          <a:xfrm>
            <a:off x="254611" y="1399289"/>
            <a:ext cx="551302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u="sng" dirty="0">
                <a:solidFill>
                  <a:srgbClr val="FF0000"/>
                </a:solidFill>
              </a:rPr>
              <a:t>Цель  Акции </a:t>
            </a:r>
            <a:r>
              <a:rPr lang="ru-RU" dirty="0">
                <a:solidFill>
                  <a:srgbClr val="FF0000"/>
                </a:solidFill>
              </a:rPr>
              <a:t>– помочь выпускникам 9 и 11 классов и их родителям снять лишнее психологическое  напряжение, связанное с подготовкой и проведением ГИА, познакомить общественность с процедурой проведения экзамена.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952871D-234B-7908-9C05-DF9B26843F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871" y="329056"/>
            <a:ext cx="1768651" cy="2465057"/>
          </a:xfrm>
          <a:prstGeom prst="rect">
            <a:avLst/>
          </a:prstGeom>
          <a:solidFill>
            <a:srgbClr val="000000">
              <a:shade val="95000"/>
            </a:srgbClr>
          </a:solidFill>
          <a:ln w="38100" cap="sq">
            <a:solidFill>
              <a:srgbClr val="FFC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A716B82-5ECA-30C8-B3D5-93AEB00B24BE}"/>
              </a:ext>
            </a:extLst>
          </p:cNvPr>
          <p:cNvSpPr/>
          <p:nvPr/>
        </p:nvSpPr>
        <p:spPr>
          <a:xfrm>
            <a:off x="5433005" y="2983611"/>
            <a:ext cx="34563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Для участия приглашаются родители </a:t>
            </a:r>
            <a:r>
              <a:rPr lang="ru-RU" sz="1600" b="1" dirty="0">
                <a:solidFill>
                  <a:srgbClr val="FF0000"/>
                </a:solidFill>
                <a:latin typeface="+mj-lt"/>
              </a:rPr>
              <a:t>9 и 11 классов </a:t>
            </a:r>
          </a:p>
          <a:p>
            <a:pPr lvl="0" algn="ctr"/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общеобразовательных организаций г. о. Самара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D5B19860-B060-9662-7021-AB050D70DBD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87274" y="4248167"/>
            <a:ext cx="7973158" cy="824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chemeClr val="tx2"/>
                </a:solidFill>
              </a:rPr>
              <a:t>!!! Письмо  МО СО от 13.02.2025 № 58-НиК </a:t>
            </a:r>
          </a:p>
          <a:p>
            <a:pPr algn="ctr"/>
            <a:r>
              <a:rPr lang="ru-RU" sz="1400" dirty="0">
                <a:solidFill>
                  <a:schemeClr val="tx2"/>
                </a:solidFill>
              </a:rPr>
              <a:t>«</a:t>
            </a:r>
            <a:r>
              <a:rPr lang="ru-RU" sz="1400" dirty="0">
                <a:solidFill>
                  <a:schemeClr val="tx2"/>
                </a:solidFill>
                <a:latin typeface="Times New Roman"/>
              </a:rPr>
              <a:t>О</a:t>
            </a:r>
            <a:r>
              <a:rPr lang="ru-RU" sz="1400" dirty="0">
                <a:solidFill>
                  <a:schemeClr val="tx2"/>
                </a:solidFill>
                <a:latin typeface="Times New Roman"/>
                <a:ea typeface="Calibri"/>
              </a:rPr>
              <a:t> проведении общерегионального собрания педагогов и родителей 9 и 11 классов </a:t>
            </a:r>
          </a:p>
          <a:p>
            <a:pPr algn="ctr"/>
            <a:r>
              <a:rPr lang="ru-RU" sz="1400" dirty="0">
                <a:solidFill>
                  <a:schemeClr val="tx2"/>
                </a:solidFill>
                <a:latin typeface="Times New Roman"/>
                <a:ea typeface="Calibri"/>
              </a:rPr>
              <a:t>в Самарской области в 2025 году»</a:t>
            </a:r>
            <a:endParaRPr lang="ru-RU" sz="1400" dirty="0">
              <a:solidFill>
                <a:schemeClr val="tx2"/>
              </a:solidFill>
            </a:endParaRP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2F54F76B-40A8-574B-FD47-6C551B3EB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07" y="98170"/>
            <a:ext cx="749734" cy="749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5404BD8-FE93-A72C-0364-DD38372B63D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10" y="4346582"/>
            <a:ext cx="412432" cy="698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3660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0F36D9-0E66-A78E-CC11-9B788EE690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C1D553-5BAB-2761-E7B5-CE27BECC9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3728" y="0"/>
            <a:ext cx="4793704" cy="77004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1800" dirty="0">
                <a:solidFill>
                  <a:srgbClr val="FF0000"/>
                </a:solidFill>
              </a:rPr>
              <a:t>Программа проведения мероприятия общеобразовательной организации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A88B93-5794-CDDA-F594-EFC0FC4EF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806" y="770047"/>
            <a:ext cx="8217444" cy="42610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2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22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22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2500" b="1" dirty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endParaRPr lang="ru-RU" sz="1800" b="1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557B339-502B-7903-A80E-ED13EF4737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0" y="4426322"/>
            <a:ext cx="412432" cy="698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>
            <a:extLst>
              <a:ext uri="{FF2B5EF4-FFF2-40B4-BE49-F238E27FC236}">
                <a16:creationId xmlns:a16="http://schemas.microsoft.com/office/drawing/2014/main" id="{635BE172-EE6E-2E72-6A10-DBDEA9CA58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9" y="33551"/>
            <a:ext cx="670064" cy="670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F67EB21-A7BE-8C36-CD8C-F00190F50E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126132"/>
              </p:ext>
            </p:extLst>
          </p:nvPr>
        </p:nvGraphicFramePr>
        <p:xfrm>
          <a:off x="421141" y="770046"/>
          <a:ext cx="8734958" cy="3940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0619">
                  <a:extLst>
                    <a:ext uri="{9D8B030D-6E8A-4147-A177-3AD203B41FA5}">
                      <a16:colId xmlns:a16="http://schemas.microsoft.com/office/drawing/2014/main" val="1243403569"/>
                    </a:ext>
                  </a:extLst>
                </a:gridCol>
                <a:gridCol w="6744339">
                  <a:extLst>
                    <a:ext uri="{9D8B030D-6E8A-4147-A177-3AD203B41FA5}">
                      <a16:colId xmlns:a16="http://schemas.microsoft.com/office/drawing/2014/main" val="2771301168"/>
                    </a:ext>
                  </a:extLst>
                </a:gridCol>
              </a:tblGrid>
              <a:tr h="4834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</a:rPr>
                        <a:t>16.40-17.00</a:t>
                      </a:r>
                    </a:p>
                    <a:p>
                      <a:endParaRPr lang="ru-RU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</a:rPr>
                        <a:t>Начало регистрации, встреча родителей</a:t>
                      </a:r>
                    </a:p>
                    <a:p>
                      <a:pPr algn="l"/>
                      <a:endParaRPr lang="ru-RU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491171"/>
                  </a:ext>
                </a:extLst>
              </a:tr>
              <a:tr h="17390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</a:rPr>
                        <a:t>17.00 – 17.30 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ru-RU" sz="1200" b="1" dirty="0"/>
                        <a:t>Участие в областном родительском собрании:</a:t>
                      </a:r>
                    </a:p>
                    <a:p>
                      <a:pPr marL="0" indent="0" algn="l">
                        <a:buNone/>
                      </a:pPr>
                      <a:endParaRPr lang="ru-RU" sz="1200" b="1" dirty="0"/>
                    </a:p>
                    <a:p>
                      <a:pPr marL="0" indent="0" algn="l">
                        <a:buNone/>
                      </a:pPr>
                      <a:r>
                        <a:rPr lang="ru-RU" sz="1200" b="1" dirty="0"/>
                        <a:t>1. Министр образования Самарской области 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</a:rPr>
                        <a:t>Виктор Альбертович </a:t>
                      </a:r>
                      <a:r>
                        <a:rPr lang="ru-RU" sz="1200" b="1" dirty="0" err="1">
                          <a:solidFill>
                            <a:srgbClr val="FF0000"/>
                          </a:solidFill>
                        </a:rPr>
                        <a:t>Акопьян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1200" b="1" dirty="0"/>
                        <a:t>« О готовности региона и школ к экзаменационной кампании 2025 года. Выстраивание дальнейшей профессиональной траектории развития выпускников»</a:t>
                      </a:r>
                    </a:p>
                    <a:p>
                      <a:pPr marL="0" indent="0" algn="l">
                        <a:buNone/>
                      </a:pPr>
                      <a:endParaRPr lang="ru-RU" sz="1200" b="1" dirty="0"/>
                    </a:p>
                    <a:p>
                      <a:pPr marL="0" indent="0" algn="l">
                        <a:buNone/>
                      </a:pPr>
                      <a:r>
                        <a:rPr lang="ru-RU" sz="1200" b="1" dirty="0"/>
                        <a:t>2. Председатель областного родительского собрания 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</a:rPr>
                        <a:t>Елена  Анатольевна  Климова </a:t>
                      </a:r>
                    </a:p>
                    <a:p>
                      <a:pPr algn="l"/>
                      <a:endParaRPr lang="ru-RU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/>
                        <a:t>трансляция в «ВКонтакте»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https://vkvideo.ru/video-211853778_456239434</a:t>
                      </a:r>
                      <a:endParaRPr lang="ru-RU" sz="1200" b="1" dirty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435106"/>
                  </a:ext>
                </a:extLst>
              </a:tr>
              <a:tr h="4834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</a:rPr>
                        <a:t>17.40 – 18.20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</a:rPr>
                        <a:t>Участие в акции «Сдаем вместе. День сдачи ОГЭ и ЕГЭ родителями»</a:t>
                      </a:r>
                    </a:p>
                    <a:p>
                      <a:pPr algn="l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326532"/>
                  </a:ext>
                </a:extLst>
              </a:tr>
              <a:tr h="870137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FF0000"/>
                          </a:solidFill>
                        </a:rPr>
                        <a:t>18.30-19.00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</a:rPr>
                        <a:t>Родительские собрания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</a:rPr>
                        <a:t>Ответы на вопросы родителей администрацией школы, классными руководителями </a:t>
                      </a:r>
                    </a:p>
                    <a:p>
                      <a:pPr algn="l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257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841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99746" y="335072"/>
            <a:ext cx="8075240" cy="549796"/>
          </a:xfrm>
        </p:spPr>
        <p:txBody>
          <a:bodyPr/>
          <a:lstStyle/>
          <a:p>
            <a:r>
              <a:rPr lang="ru-RU" sz="2800" dirty="0">
                <a:solidFill>
                  <a:srgbClr val="FF0000"/>
                </a:solidFill>
              </a:rPr>
              <a:t>Основные этапы экзамена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E597791-0476-4766-9FFA-84781AD78F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306037"/>
            <a:ext cx="412432" cy="698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5">
            <a:extLst>
              <a:ext uri="{FF2B5EF4-FFF2-40B4-BE49-F238E27FC236}">
                <a16:creationId xmlns:a16="http://schemas.microsoft.com/office/drawing/2014/main" id="{EA3FF117-725E-F67D-B640-89D97EAE8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572" y="1131590"/>
            <a:ext cx="5436604" cy="3960440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 участников экзамена (родителей) </a:t>
            </a:r>
          </a:p>
          <a:p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Сдача личных вещей участниками экзамена, мобильных телефонов и других средств связи </a:t>
            </a:r>
          </a:p>
          <a:p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 через рамку металлоискателя</a:t>
            </a:r>
          </a:p>
          <a:p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Рассадка участников в аудитории</a:t>
            </a:r>
          </a:p>
          <a:p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Инструктаж участников экзамена</a:t>
            </a:r>
          </a:p>
          <a:p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Распечатка КИМ (1 комплект), выдача экзаменационных материалов участникам</a:t>
            </a:r>
          </a:p>
          <a:p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Написание экзаменационной работы по предмету ЕГЭ(математика)</a:t>
            </a:r>
          </a:p>
          <a:p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Перерыв (проверка работ )</a:t>
            </a:r>
          </a:p>
          <a:p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Оглашение результатов  </a:t>
            </a:r>
          </a:p>
          <a:p>
            <a:pPr marL="0" indent="0">
              <a:buNone/>
            </a:pPr>
            <a:r>
              <a:rPr lang="ru-RU" dirty="0"/>
              <a:t> 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E7612FC3-F670-641C-049B-4EAD7AF0C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77" y="157929"/>
            <a:ext cx="795723" cy="795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 descr="Picture background">
            <a:extLst>
              <a:ext uri="{FF2B5EF4-FFF2-40B4-BE49-F238E27FC236}">
                <a16:creationId xmlns:a16="http://schemas.microsoft.com/office/drawing/2014/main" id="{B6426EB2-C75F-8C65-1E61-E31670DC7F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7597" y="2860340"/>
            <a:ext cx="2775793" cy="1849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background">
            <a:extLst>
              <a:ext uri="{FF2B5EF4-FFF2-40B4-BE49-F238E27FC236}">
                <a16:creationId xmlns:a16="http://schemas.microsoft.com/office/drawing/2014/main" id="{484E1775-6285-676C-795E-13C454CC2B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609970"/>
            <a:ext cx="2103272" cy="1577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background">
            <a:extLst>
              <a:ext uri="{FF2B5EF4-FFF2-40B4-BE49-F238E27FC236}">
                <a16:creationId xmlns:a16="http://schemas.microsoft.com/office/drawing/2014/main" id="{24B12592-4E91-F133-D054-931FB7B221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497" y="1981998"/>
            <a:ext cx="811703" cy="811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88277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363</TotalTime>
  <Words>261</Words>
  <Application>Microsoft Office PowerPoint</Application>
  <PresentationFormat>Экран (16:9)</PresentationFormat>
  <Paragraphs>43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Calibri</vt:lpstr>
      <vt:lpstr>Century Gothic</vt:lpstr>
      <vt:lpstr>Courier New</vt:lpstr>
      <vt:lpstr>Palatino Linotype</vt:lpstr>
      <vt:lpstr>Times New Roman</vt:lpstr>
      <vt:lpstr>Исполнительная</vt:lpstr>
      <vt:lpstr>О проведении  Всероссийской акции «Сдаем вместе. День сдачи ГИА родителями» в 2025 году</vt:lpstr>
      <vt:lpstr>Презентация PowerPoint</vt:lpstr>
      <vt:lpstr>Программа проведения мероприятия общеобразовательной организации</vt:lpstr>
      <vt:lpstr>Основные этапы экзамена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проведении регионального этапа Всероссийской гуманитарной телевизионной олимпиады для школьников «Умницы и умники» в Самарской области в 2025 году</dc:title>
  <dc:creator>Будылев Сергей Михайлович</dc:creator>
  <cp:lastModifiedBy>Панкова Жанна Юрьевна</cp:lastModifiedBy>
  <cp:revision>28</cp:revision>
  <cp:lastPrinted>2025-02-26T13:18:14Z</cp:lastPrinted>
  <dcterms:created xsi:type="dcterms:W3CDTF">2025-02-10T13:41:33Z</dcterms:created>
  <dcterms:modified xsi:type="dcterms:W3CDTF">2025-02-27T08:39:17Z</dcterms:modified>
</cp:coreProperties>
</file>